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7" r:id="rId4"/>
    <p:sldId id="276" r:id="rId5"/>
    <p:sldId id="274" r:id="rId6"/>
    <p:sldId id="268" r:id="rId7"/>
    <p:sldId id="258" r:id="rId8"/>
    <p:sldId id="259" r:id="rId9"/>
    <p:sldId id="260" r:id="rId10"/>
    <p:sldId id="271" r:id="rId11"/>
    <p:sldId id="272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0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lacial Indifference" panose="020B0604020202020204" charset="0"/>
      <p:regular r:id="rId26"/>
    </p:embeddedFont>
    <p:embeddedFont>
      <p:font typeface="Glacial Indifference Bold" panose="020B0604020202020204" charset="0"/>
      <p:regular r:id="rId27"/>
    </p:embeddedFont>
    <p:embeddedFont>
      <p:font typeface="League Spartan" panose="020B0604020202020204" charset="0"/>
      <p:regular r:id="rId28"/>
    </p:embeddedFont>
    <p:embeddedFont>
      <p:font typeface="Montserrat" pitchFamily="2" charset="0"/>
      <p:regular r:id="rId29"/>
      <p:bold r:id="rId30"/>
      <p:italic r:id="rId31"/>
      <p:boldItalic r:id="rId32"/>
    </p:embeddedFont>
    <p:embeddedFont>
      <p:font typeface="Montserrat Black" pitchFamily="2" charset="0"/>
      <p:bold r:id="rId33"/>
      <p:boldItalic r:id="rId34"/>
    </p:embeddedFont>
    <p:embeddedFont>
      <p:font typeface="Montserrat Classic Bold" panose="020B0604020202020204" charset="0"/>
      <p:regular r:id="rId35"/>
    </p:embeddedFont>
    <p:embeddedFont>
      <p:font typeface="Now" panose="020B0604020202020204" charset="0"/>
      <p:regular r:id="rId36"/>
    </p:embeddedFont>
    <p:embeddedFont>
      <p:font typeface="Oswald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09E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890" autoAdjust="0"/>
  </p:normalViewPr>
  <p:slideViewPr>
    <p:cSldViewPr>
      <p:cViewPr>
        <p:scale>
          <a:sx n="66" d="100"/>
          <a:sy n="66" d="100"/>
        </p:scale>
        <p:origin x="1014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0F0CA-E0E3-430F-B0A6-05041E64DAE4}" type="datetimeFigureOut">
              <a:rPr lang="en-ID" smtClean="0"/>
              <a:t>23/09/2024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B1EDC-FE3E-4FCF-97B6-B7ECBBFAEA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443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B1EDC-FE3E-4FCF-97B6-B7ECBBFAEA3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928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16749" y="161515"/>
            <a:ext cx="5750608" cy="1734369"/>
          </a:xfrm>
          <a:custGeom>
            <a:avLst/>
            <a:gdLst/>
            <a:ahLst/>
            <a:cxnLst/>
            <a:rect l="l" t="t" r="r" b="b"/>
            <a:pathLst>
              <a:path w="5750608" h="1734369">
                <a:moveTo>
                  <a:pt x="0" y="0"/>
                </a:moveTo>
                <a:lnTo>
                  <a:pt x="5750608" y="0"/>
                </a:lnTo>
                <a:lnTo>
                  <a:pt x="5750608" y="1734370"/>
                </a:lnTo>
                <a:lnTo>
                  <a:pt x="0" y="1734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5783" b="-11578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9596" y="7541838"/>
            <a:ext cx="12848809" cy="53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3199" b="1" spc="169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KEVIN RIO HARRISTYANDO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36347" y="3024194"/>
            <a:ext cx="9815307" cy="148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43"/>
              </a:lnSpc>
            </a:pPr>
            <a:r>
              <a:rPr lang="en-US" sz="8799" b="1" spc="86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36347" y="2113585"/>
            <a:ext cx="9815307" cy="94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600" b="1" spc="54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CAPSTONE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9388" y="5629284"/>
            <a:ext cx="15349224" cy="13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8000" b="1" spc="78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STORE MANAGEMENT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6347" y="4683679"/>
            <a:ext cx="9815307" cy="45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b="1" spc="27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MODULE 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8205B75-FE1A-C6EA-CE71-608CBBDC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600200" y="2933700"/>
            <a:ext cx="7388239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D9EA56-EFA3-2738-0D70-D65720099804}"/>
              </a:ext>
            </a:extLst>
          </p:cNvPr>
          <p:cNvSpPr txBox="1"/>
          <p:nvPr/>
        </p:nvSpPr>
        <p:spPr>
          <a:xfrm>
            <a:off x="10448085" y="4772488"/>
            <a:ext cx="5257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choice = 1, Display Specific Category: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Prompt the Admin or User to enter the category name to be displayed.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Verify if the category exists in the dataset: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yes, Continue to do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no, re-enter the category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Sort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Gather the all column in data into a list by using zip function.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Use the sorted function with the specified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sort_key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(the name of the column to sort by).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Display the sorted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C97660-5DD9-1D3B-0283-E616FA5A55B1}"/>
              </a:ext>
            </a:extLst>
          </p:cNvPr>
          <p:cNvSpPr/>
          <p:nvPr/>
        </p:nvSpPr>
        <p:spPr>
          <a:xfrm flipV="1">
            <a:off x="2132019" y="4145432"/>
            <a:ext cx="6324600" cy="3931768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4B2712-AC8B-0831-02DA-F9FAD4D7C75F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8456619" y="6111316"/>
            <a:ext cx="199146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2">
            <a:extLst>
              <a:ext uri="{FF2B5EF4-FFF2-40B4-BE49-F238E27FC236}">
                <a16:creationId xmlns:a16="http://schemas.microsoft.com/office/drawing/2014/main" id="{16240A57-266B-9158-B0BE-BAFD4E64A2DC}"/>
              </a:ext>
            </a:extLst>
          </p:cNvPr>
          <p:cNvSpPr txBox="1"/>
          <p:nvPr/>
        </p:nvSpPr>
        <p:spPr>
          <a:xfrm>
            <a:off x="1029927" y="1019175"/>
            <a:ext cx="876353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Read Data (1)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98ABF3-04C3-D16C-B255-9BC93715FF86}"/>
              </a:ext>
            </a:extLst>
          </p:cNvPr>
          <p:cNvSpPr txBox="1"/>
          <p:nvPr/>
        </p:nvSpPr>
        <p:spPr>
          <a:xfrm>
            <a:off x="10448085" y="2857935"/>
            <a:ext cx="54015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Read Data Options:</a:t>
            </a: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Display Specific Category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Display all categories</a:t>
            </a:r>
            <a:endParaRPr lang="en-US" sz="1800" b="1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391100362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8205B75-FE1A-C6EA-CE71-608CBBDC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12"/>
          <a:stretch/>
        </p:blipFill>
        <p:spPr>
          <a:xfrm>
            <a:off x="805224" y="2941505"/>
            <a:ext cx="7388239" cy="51731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C161E1E-BBA7-EA8F-1BF2-8E252A935E4B}"/>
              </a:ext>
            </a:extLst>
          </p:cNvPr>
          <p:cNvSpPr/>
          <p:nvPr/>
        </p:nvSpPr>
        <p:spPr>
          <a:xfrm flipV="1">
            <a:off x="1364220" y="2896125"/>
            <a:ext cx="6829243" cy="3562982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2BB69C-E80F-9E4B-F92D-E6C1AB5203A3}"/>
              </a:ext>
            </a:extLst>
          </p:cNvPr>
          <p:cNvSpPr txBox="1"/>
          <p:nvPr/>
        </p:nvSpPr>
        <p:spPr>
          <a:xfrm>
            <a:off x="9409603" y="3877397"/>
            <a:ext cx="71628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choice = 2, Display All Data: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Asking admin or user sorting data based on what column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Collect all columns from the dataset into an empty list using the append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Use the sorted function with the specified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sort_key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(the name of the column to sort by).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Display the sorted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A8CD62-EC2D-F295-9D8C-6601DDE11982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8193463" y="4677616"/>
            <a:ext cx="121614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CF2FBBE-7271-48EE-8142-6FC0609400FB}"/>
              </a:ext>
            </a:extLst>
          </p:cNvPr>
          <p:cNvSpPr/>
          <p:nvPr/>
        </p:nvSpPr>
        <p:spPr>
          <a:xfrm flipV="1">
            <a:off x="1364220" y="6515744"/>
            <a:ext cx="6829243" cy="1370956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B654D7B-6929-4A27-1F78-EE0926D98BA5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 flipV="1">
            <a:off x="8193463" y="7196361"/>
            <a:ext cx="1216140" cy="486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C2CEA5-437D-FB46-43D9-475E69C88C00}"/>
              </a:ext>
            </a:extLst>
          </p:cNvPr>
          <p:cNvSpPr txBox="1"/>
          <p:nvPr/>
        </p:nvSpPr>
        <p:spPr>
          <a:xfrm>
            <a:off x="9409603" y="7042472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Exit Scenario using counter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C5FC945C-008E-E6F6-1AEC-C19C18AF6E5F}"/>
              </a:ext>
            </a:extLst>
          </p:cNvPr>
          <p:cNvSpPr txBox="1"/>
          <p:nvPr/>
        </p:nvSpPr>
        <p:spPr>
          <a:xfrm>
            <a:off x="1029927" y="1019175"/>
            <a:ext cx="876353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Read Data (2)</a:t>
            </a:r>
          </a:p>
        </p:txBody>
      </p:sp>
    </p:spTree>
    <p:extLst>
      <p:ext uri="{BB962C8B-B14F-4D97-AF65-F5344CB8AC3E}">
        <p14:creationId xmlns:p14="http://schemas.microsoft.com/office/powerpoint/2010/main" val="127639815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8546F492-8B77-C9A1-606C-AFB608389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81783"/>
            <a:ext cx="8301316" cy="34619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74C5F5-409D-7157-920D-2D99BAA14BEE}"/>
              </a:ext>
            </a:extLst>
          </p:cNvPr>
          <p:cNvSpPr/>
          <p:nvPr/>
        </p:nvSpPr>
        <p:spPr>
          <a:xfrm flipV="1">
            <a:off x="2133600" y="5028185"/>
            <a:ext cx="4430271" cy="19151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BA461-A861-DD89-B7A3-A5530D8AF832}"/>
              </a:ext>
            </a:extLst>
          </p:cNvPr>
          <p:cNvSpPr txBox="1"/>
          <p:nvPr/>
        </p:nvSpPr>
        <p:spPr>
          <a:xfrm>
            <a:off x="10288227" y="4986329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Accessing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product_id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for that specific category</a:t>
            </a:r>
            <a:endParaRPr lang="en-US" sz="1400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7839FC-79D6-01AE-0149-C6EFCB9E2F3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563871" y="5123942"/>
            <a:ext cx="3724356" cy="1627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97781E-237A-59A3-7B3B-E599DDD4F3EB}"/>
              </a:ext>
            </a:extLst>
          </p:cNvPr>
          <p:cNvSpPr txBox="1"/>
          <p:nvPr/>
        </p:nvSpPr>
        <p:spPr>
          <a:xfrm>
            <a:off x="10288227" y="4469489"/>
            <a:ext cx="670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Taking the first letter and last letter in category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236C66-022C-6DFB-1920-0E3268B3699A}"/>
              </a:ext>
            </a:extLst>
          </p:cNvPr>
          <p:cNvSpPr/>
          <p:nvPr/>
        </p:nvSpPr>
        <p:spPr>
          <a:xfrm flipV="1">
            <a:off x="2133600" y="4543574"/>
            <a:ext cx="3275373" cy="228101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1DA3C4-47F0-0BBB-A75C-541C34AD3272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5408973" y="4623378"/>
            <a:ext cx="4879254" cy="3424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BF730-22DF-F265-2A0D-61671C9EAEB4}"/>
              </a:ext>
            </a:extLst>
          </p:cNvPr>
          <p:cNvSpPr/>
          <p:nvPr/>
        </p:nvSpPr>
        <p:spPr>
          <a:xfrm flipV="1">
            <a:off x="2133600" y="5548864"/>
            <a:ext cx="4495800" cy="237723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557E82-33C7-3CB6-65F7-F6477A2CA806}"/>
              </a:ext>
            </a:extLst>
          </p:cNvPr>
          <p:cNvSpPr/>
          <p:nvPr/>
        </p:nvSpPr>
        <p:spPr>
          <a:xfrm flipV="1">
            <a:off x="2133600" y="5907056"/>
            <a:ext cx="3657600" cy="237723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51D254-5DEB-AF10-20E1-C0BADC12B362}"/>
              </a:ext>
            </a:extLst>
          </p:cNvPr>
          <p:cNvSpPr txBox="1"/>
          <p:nvPr/>
        </p:nvSpPr>
        <p:spPr>
          <a:xfrm>
            <a:off x="7697427" y="7118689"/>
            <a:ext cx="739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return value in the format “First letter and last letter of the category” + Next number,</a:t>
            </a:r>
          </a:p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str.zfill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(3)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function is used to add leading zeros to the number, ensuring it is three digits long.</a:t>
            </a:r>
            <a:endParaRPr lang="en-US" sz="1400" b="1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10D535-B072-ED4C-EAB2-502AA6731F60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>
          <a:xfrm>
            <a:off x="6629400" y="5667725"/>
            <a:ext cx="3658827" cy="555325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DB5BBB-81E4-6C09-6FE9-3C7C9FC7412D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5791200" y="6025917"/>
            <a:ext cx="1906227" cy="1569826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510D39E-99EE-8BE0-8D75-D97A7A7D812E}"/>
              </a:ext>
            </a:extLst>
          </p:cNvPr>
          <p:cNvSpPr/>
          <p:nvPr/>
        </p:nvSpPr>
        <p:spPr>
          <a:xfrm flipV="1">
            <a:off x="2133600" y="5219700"/>
            <a:ext cx="5029200" cy="19151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58A611-F3E6-F36A-ACE5-26F1AE4A6FF4}"/>
              </a:ext>
            </a:extLst>
          </p:cNvPr>
          <p:cNvSpPr txBox="1"/>
          <p:nvPr/>
        </p:nvSpPr>
        <p:spPr>
          <a:xfrm>
            <a:off x="10288227" y="5549476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Making a list of several number of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product_id</a:t>
            </a:r>
            <a:endParaRPr lang="en-US" sz="1400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F9FF8E-61EA-F272-FE4D-193378DD855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7162800" y="5315457"/>
            <a:ext cx="3125427" cy="387908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F2F7FB6-6FAD-AFAF-655D-65683C635953}"/>
              </a:ext>
            </a:extLst>
          </p:cNvPr>
          <p:cNvSpPr txBox="1"/>
          <p:nvPr/>
        </p:nvSpPr>
        <p:spPr>
          <a:xfrm>
            <a:off x="10288227" y="6069161"/>
            <a:ext cx="746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Adding +1 from the max numbers,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but if the number is None it will assign into 1</a:t>
            </a:r>
            <a:endParaRPr lang="en-US" sz="1400" b="1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sp>
        <p:nvSpPr>
          <p:cNvPr id="63" name="TextBox 2">
            <a:extLst>
              <a:ext uri="{FF2B5EF4-FFF2-40B4-BE49-F238E27FC236}">
                <a16:creationId xmlns:a16="http://schemas.microsoft.com/office/drawing/2014/main" id="{2C3A1CAA-C330-731A-151A-DBF951AE9AEF}"/>
              </a:ext>
            </a:extLst>
          </p:cNvPr>
          <p:cNvSpPr txBox="1"/>
          <p:nvPr/>
        </p:nvSpPr>
        <p:spPr>
          <a:xfrm>
            <a:off x="1029927" y="1019175"/>
            <a:ext cx="876353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Auto Generated Product Id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75890C78-956D-348A-F444-9E4BF50FAE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5" y="1696283"/>
            <a:ext cx="7166378" cy="85735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CCD916-24B2-C793-CD22-1CB77C421253}"/>
              </a:ext>
            </a:extLst>
          </p:cNvPr>
          <p:cNvSpPr/>
          <p:nvPr/>
        </p:nvSpPr>
        <p:spPr>
          <a:xfrm flipV="1">
            <a:off x="2087875" y="3094686"/>
            <a:ext cx="4497981" cy="194473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A94DC-610D-2876-EBB2-013F7FCA2042}"/>
              </a:ext>
            </a:extLst>
          </p:cNvPr>
          <p:cNvSpPr txBox="1"/>
          <p:nvPr/>
        </p:nvSpPr>
        <p:spPr>
          <a:xfrm>
            <a:off x="10319657" y="3033142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Category Input,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Input the category to access 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A194BA-AFBE-79E6-1D05-DA205161D0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85856" y="3187031"/>
            <a:ext cx="3733801" cy="489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3AE15B-BE62-C4F2-0F7B-EF420C703442}"/>
              </a:ext>
            </a:extLst>
          </p:cNvPr>
          <p:cNvSpPr txBox="1"/>
          <p:nvPr/>
        </p:nvSpPr>
        <p:spPr>
          <a:xfrm>
            <a:off x="10319657" y="8712634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Exit Scenario, By Asking If you want to back to admin Menu? And also by using counter</a:t>
            </a:r>
            <a:endParaRPr lang="en-US" sz="14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BB027D-E2CC-EF43-FDDC-C90A404F7E93}"/>
              </a:ext>
            </a:extLst>
          </p:cNvPr>
          <p:cNvSpPr/>
          <p:nvPr/>
        </p:nvSpPr>
        <p:spPr>
          <a:xfrm flipV="1">
            <a:off x="2307950" y="3691432"/>
            <a:ext cx="3790232" cy="568848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D2CBE6-F678-2B0D-B22E-46C23E595B7C}"/>
              </a:ext>
            </a:extLst>
          </p:cNvPr>
          <p:cNvSpPr txBox="1"/>
          <p:nvPr/>
        </p:nvSpPr>
        <p:spPr>
          <a:xfrm>
            <a:off x="10319657" y="4362473"/>
            <a:ext cx="5518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Input the necessary value for new item data,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such as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item_name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 quantity,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unit_price</a:t>
            </a:r>
            <a:endParaRPr lang="en-US" sz="1400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53E75-3BDD-6666-8ABE-3D8A8CF93461}"/>
              </a:ext>
            </a:extLst>
          </p:cNvPr>
          <p:cNvSpPr txBox="1"/>
          <p:nvPr/>
        </p:nvSpPr>
        <p:spPr>
          <a:xfrm>
            <a:off x="10319657" y="5370726"/>
            <a:ext cx="5518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Append all the inputs and generated values above into the data,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indexing by the specific category and column.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A77E2A-EF01-8820-9F59-A88EFE0BBED7}"/>
              </a:ext>
            </a:extLst>
          </p:cNvPr>
          <p:cNvSpPr/>
          <p:nvPr/>
        </p:nvSpPr>
        <p:spPr>
          <a:xfrm flipV="1">
            <a:off x="2307950" y="4300485"/>
            <a:ext cx="3638550" cy="562434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325EA8-6769-0C32-AFBA-C2431E2AAF24}"/>
              </a:ext>
            </a:extLst>
          </p:cNvPr>
          <p:cNvSpPr/>
          <p:nvPr/>
        </p:nvSpPr>
        <p:spPr>
          <a:xfrm flipV="1">
            <a:off x="2349095" y="5994852"/>
            <a:ext cx="5423304" cy="181302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61E1E-BBA7-EA8F-1BF2-8E252A935E4B}"/>
              </a:ext>
            </a:extLst>
          </p:cNvPr>
          <p:cNvSpPr/>
          <p:nvPr/>
        </p:nvSpPr>
        <p:spPr>
          <a:xfrm flipV="1">
            <a:off x="2349095" y="6176154"/>
            <a:ext cx="3425383" cy="1024746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4F8BA-7B4F-4457-0BE3-1C19010981EB}"/>
              </a:ext>
            </a:extLst>
          </p:cNvPr>
          <p:cNvSpPr/>
          <p:nvPr/>
        </p:nvSpPr>
        <p:spPr>
          <a:xfrm flipV="1">
            <a:off x="1981499" y="7526770"/>
            <a:ext cx="5105102" cy="234113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AE020C-F85A-6DC3-17FC-6076E85A1B91}"/>
              </a:ext>
            </a:extLst>
          </p:cNvPr>
          <p:cNvSpPr txBox="1"/>
          <p:nvPr/>
        </p:nvSpPr>
        <p:spPr>
          <a:xfrm>
            <a:off x="10319657" y="6593802"/>
            <a:ext cx="716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category is not in data, program will ask if admin want to add a new category</a:t>
            </a:r>
            <a:endParaRPr lang="en-US" sz="1400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2BB69C-E80F-9E4B-F92D-E6C1AB5203A3}"/>
              </a:ext>
            </a:extLst>
          </p:cNvPr>
          <p:cNvSpPr txBox="1"/>
          <p:nvPr/>
        </p:nvSpPr>
        <p:spPr>
          <a:xfrm>
            <a:off x="10319657" y="7394777"/>
            <a:ext cx="716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answer is yes,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Create a new key dictionary and also the key nested dictionary that contains an empty list, and then break the loop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C380E6-137F-3C29-D8B8-0F1BAC019C3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098182" y="3975856"/>
            <a:ext cx="4221475" cy="648227"/>
          </a:xfrm>
          <a:prstGeom prst="bentConnector3">
            <a:avLst>
              <a:gd name="adj1" fmla="val 59971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885CE6-F280-C801-EC25-8133EB8A823B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>
            <a:off x="5946500" y="4581702"/>
            <a:ext cx="4373157" cy="1050634"/>
          </a:xfrm>
          <a:prstGeom prst="bentConnector3">
            <a:avLst>
              <a:gd name="adj1" fmla="val 566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2628E0-4154-E19B-C5CC-D378CB996A0F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7772399" y="6085503"/>
            <a:ext cx="2547258" cy="76990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A8CD62-EC2D-F295-9D8C-6601DDE11982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5774478" y="6688527"/>
            <a:ext cx="4545179" cy="967860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52D645-8B32-83C4-7835-240B7F2615C2}"/>
              </a:ext>
            </a:extLst>
          </p:cNvPr>
          <p:cNvCxnSpPr>
            <a:cxnSpLocks/>
            <a:stCxn id="26" idx="3"/>
            <a:endCxn id="15" idx="1"/>
          </p:cNvCxnSpPr>
          <p:nvPr/>
        </p:nvCxnSpPr>
        <p:spPr>
          <a:xfrm>
            <a:off x="7086601" y="8697335"/>
            <a:ext cx="3233056" cy="27690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B0C8145-240E-D354-3636-FF6350022B07}"/>
              </a:ext>
            </a:extLst>
          </p:cNvPr>
          <p:cNvSpPr/>
          <p:nvPr/>
        </p:nvSpPr>
        <p:spPr>
          <a:xfrm flipV="1">
            <a:off x="2305050" y="3493364"/>
            <a:ext cx="3793132" cy="205891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5F22B-BE70-50B1-F587-7429CFFE3041}"/>
              </a:ext>
            </a:extLst>
          </p:cNvPr>
          <p:cNvSpPr txBox="1"/>
          <p:nvPr/>
        </p:nvSpPr>
        <p:spPr>
          <a:xfrm>
            <a:off x="10319657" y="3339509"/>
            <a:ext cx="716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Auto Generate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product_id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by execute the previous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generate_product_id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function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68B0FC-36E4-F896-F435-74BF2D4264BF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6098182" y="3596309"/>
            <a:ext cx="4221475" cy="481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2">
            <a:extLst>
              <a:ext uri="{FF2B5EF4-FFF2-40B4-BE49-F238E27FC236}">
                <a16:creationId xmlns:a16="http://schemas.microsoft.com/office/drawing/2014/main" id="{F5813ED5-5874-8F28-8742-3725E4DA836F}"/>
              </a:ext>
            </a:extLst>
          </p:cNvPr>
          <p:cNvSpPr txBox="1"/>
          <p:nvPr/>
        </p:nvSpPr>
        <p:spPr>
          <a:xfrm>
            <a:off x="1029927" y="1019175"/>
            <a:ext cx="876353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Data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533400" y="1357729"/>
            <a:ext cx="10097243" cy="8342847"/>
          </a:xfrm>
          <a:custGeom>
            <a:avLst/>
            <a:gdLst/>
            <a:ahLst/>
            <a:cxnLst/>
            <a:rect l="l" t="t" r="r" b="b"/>
            <a:pathLst>
              <a:path w="10097243" h="8342847">
                <a:moveTo>
                  <a:pt x="0" y="0"/>
                </a:moveTo>
                <a:lnTo>
                  <a:pt x="10097243" y="0"/>
                </a:lnTo>
                <a:lnTo>
                  <a:pt x="10097243" y="8342847"/>
                </a:lnTo>
                <a:lnTo>
                  <a:pt x="0" y="834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E8AF3D23-BC2C-3FA6-8519-4B85D9019A21}"/>
              </a:ext>
            </a:extLst>
          </p:cNvPr>
          <p:cNvSpPr txBox="1"/>
          <p:nvPr/>
        </p:nvSpPr>
        <p:spPr>
          <a:xfrm>
            <a:off x="1029927" y="538735"/>
            <a:ext cx="876353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Update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996B6E-C4EA-56A5-697E-01E24AF17033}"/>
              </a:ext>
            </a:extLst>
          </p:cNvPr>
          <p:cNvSpPr txBox="1"/>
          <p:nvPr/>
        </p:nvSpPr>
        <p:spPr>
          <a:xfrm>
            <a:off x="11125200" y="8829794"/>
            <a:ext cx="670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Exit Scenario, By Asking If you want to update another item?</a:t>
            </a:r>
            <a:endParaRPr lang="en-US" sz="14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9D7E64-EDCF-3425-8244-DC170A98D7EA}"/>
              </a:ext>
            </a:extLst>
          </p:cNvPr>
          <p:cNvSpPr/>
          <p:nvPr/>
        </p:nvSpPr>
        <p:spPr>
          <a:xfrm flipV="1">
            <a:off x="1773414" y="5183327"/>
            <a:ext cx="5160786" cy="2552336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4F8737-4381-0AC7-1828-AD1400EC9FE8}"/>
              </a:ext>
            </a:extLst>
          </p:cNvPr>
          <p:cNvSpPr txBox="1"/>
          <p:nvPr/>
        </p:nvSpPr>
        <p:spPr>
          <a:xfrm>
            <a:off x="11125200" y="5098740"/>
            <a:ext cx="50624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Do the Update based on the choice:</a:t>
            </a:r>
          </a:p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choice = 1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 Then Updating the Product/Item Name</a:t>
            </a:r>
          </a:p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choice = 2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 Then Updating the Quantity</a:t>
            </a:r>
          </a:p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choice = 3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 Then Updating the Unit Price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03E5D3-D7EC-5C30-1C62-C3AB2ED03ADF}"/>
              </a:ext>
            </a:extLst>
          </p:cNvPr>
          <p:cNvSpPr/>
          <p:nvPr/>
        </p:nvSpPr>
        <p:spPr>
          <a:xfrm flipV="1">
            <a:off x="1411723" y="8632867"/>
            <a:ext cx="5867399" cy="701633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9" name="Straight Arrow Connector 29">
            <a:extLst>
              <a:ext uri="{FF2B5EF4-FFF2-40B4-BE49-F238E27FC236}">
                <a16:creationId xmlns:a16="http://schemas.microsoft.com/office/drawing/2014/main" id="{23F8BA79-71D8-3B37-E9F5-FD3DBC3548D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934200" y="5575794"/>
            <a:ext cx="4191000" cy="883701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22D4A4-E625-BDBC-F9CC-4C7A310C1272}"/>
              </a:ext>
            </a:extLst>
          </p:cNvPr>
          <p:cNvCxnSpPr>
            <a:cxnSpLocks/>
            <a:stCxn id="26" idx="3"/>
            <a:endCxn id="19" idx="1"/>
          </p:cNvCxnSpPr>
          <p:nvPr/>
        </p:nvCxnSpPr>
        <p:spPr>
          <a:xfrm>
            <a:off x="7279122" y="8983683"/>
            <a:ext cx="384607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1F0389E-1966-31AB-22AF-8AA4F774488B}"/>
              </a:ext>
            </a:extLst>
          </p:cNvPr>
          <p:cNvSpPr/>
          <p:nvPr/>
        </p:nvSpPr>
        <p:spPr>
          <a:xfrm flipV="1">
            <a:off x="1644170" y="3695700"/>
            <a:ext cx="3955659" cy="523916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0C148D-D125-3A63-DBE7-11B127B680ED}"/>
              </a:ext>
            </a:extLst>
          </p:cNvPr>
          <p:cNvSpPr txBox="1"/>
          <p:nvPr/>
        </p:nvSpPr>
        <p:spPr>
          <a:xfrm>
            <a:off x="11125200" y="3803769"/>
            <a:ext cx="5518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Find the Item Name by do Indexing based on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item_id</a:t>
            </a:r>
            <a:endParaRPr lang="en-US" sz="1400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C6B41B-95AD-6952-EFD5-549687AF0A7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5599829" y="3957658"/>
            <a:ext cx="552537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45E9288-1EEF-B507-691B-207D0185B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4" y="1185341"/>
            <a:ext cx="10096500" cy="8669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E3D27E-ECE0-6D4A-7F3F-DC070C3E5E2F}"/>
              </a:ext>
            </a:extLst>
          </p:cNvPr>
          <p:cNvSpPr txBox="1"/>
          <p:nvPr/>
        </p:nvSpPr>
        <p:spPr>
          <a:xfrm>
            <a:off x="10744200" y="1191994"/>
            <a:ext cx="5257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Choice 1: Delete an Entire Category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Input the specific category to delete.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Check if the category exists in the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Confirm the deletion of the category.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Delete the category if the confirmation is "yes."</a:t>
            </a:r>
            <a:endParaRPr lang="en-US" sz="14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A9AED9-C9FC-36E3-9D37-4A3889E50693}"/>
              </a:ext>
            </a:extLst>
          </p:cNvPr>
          <p:cNvSpPr/>
          <p:nvPr/>
        </p:nvSpPr>
        <p:spPr>
          <a:xfrm flipV="1">
            <a:off x="1066800" y="2390120"/>
            <a:ext cx="6096000" cy="1686578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1F3C0B-1922-7B87-0729-0AF03F72C9D0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7162800" y="1776770"/>
            <a:ext cx="3581400" cy="145663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20042F4-07A2-1708-5257-E94DE0DA4E22}"/>
              </a:ext>
            </a:extLst>
          </p:cNvPr>
          <p:cNvSpPr/>
          <p:nvPr/>
        </p:nvSpPr>
        <p:spPr>
          <a:xfrm flipV="1">
            <a:off x="1066800" y="4228049"/>
            <a:ext cx="8839200" cy="3277647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D1C5A5-8D44-1EB1-8E51-08489C58C7B9}"/>
              </a:ext>
            </a:extLst>
          </p:cNvPr>
          <p:cNvSpPr txBox="1"/>
          <p:nvPr/>
        </p:nvSpPr>
        <p:spPr>
          <a:xfrm>
            <a:off x="10772775" y="3491922"/>
            <a:ext cx="5257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Choice 2: Delete an item inside Category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Input the specific category.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Input Specific item to delete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Check if the item exists in the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Confirm the deletion of the category.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Delete the category if the confirmation is "yes."</a:t>
            </a:r>
            <a:endParaRPr lang="en-US" sz="14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cxnSp>
        <p:nvCxnSpPr>
          <p:cNvPr id="28" name="Straight Arrow Connector 18">
            <a:extLst>
              <a:ext uri="{FF2B5EF4-FFF2-40B4-BE49-F238E27FC236}">
                <a16:creationId xmlns:a16="http://schemas.microsoft.com/office/drawing/2014/main" id="{B2095BBB-3FD1-DE50-187C-C3A1D1CDEC22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9906000" y="4184420"/>
            <a:ext cx="866775" cy="1682452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8005F53-047B-92DA-0D99-C254D2C5F8E1}"/>
              </a:ext>
            </a:extLst>
          </p:cNvPr>
          <p:cNvSpPr/>
          <p:nvPr/>
        </p:nvSpPr>
        <p:spPr>
          <a:xfrm flipV="1">
            <a:off x="914400" y="8039095"/>
            <a:ext cx="6248400" cy="1447804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658B8-C15E-10CC-BA03-AC05541FED1A}"/>
              </a:ext>
            </a:extLst>
          </p:cNvPr>
          <p:cNvSpPr txBox="1"/>
          <p:nvPr/>
        </p:nvSpPr>
        <p:spPr>
          <a:xfrm>
            <a:off x="10772775" y="6304753"/>
            <a:ext cx="5257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Exit Scenario: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Type 0 to return to the main menu.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there are 3 times mistypes, admin will be automatically returned to the main menu. A counter will add by 1 for each incorrect input.</a:t>
            </a:r>
            <a:endParaRPr lang="en-US" sz="14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cxnSp>
        <p:nvCxnSpPr>
          <p:cNvPr id="37" name="Straight Arrow Connector 18">
            <a:extLst>
              <a:ext uri="{FF2B5EF4-FFF2-40B4-BE49-F238E27FC236}">
                <a16:creationId xmlns:a16="http://schemas.microsoft.com/office/drawing/2014/main" id="{7D0FC7E1-7E70-30CC-4961-5D2AB5781488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7162800" y="6889529"/>
            <a:ext cx="3609975" cy="1873468"/>
          </a:xfrm>
          <a:prstGeom prst="bentConnector3">
            <a:avLst>
              <a:gd name="adj1" fmla="val 9292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2">
            <a:extLst>
              <a:ext uri="{FF2B5EF4-FFF2-40B4-BE49-F238E27FC236}">
                <a16:creationId xmlns:a16="http://schemas.microsoft.com/office/drawing/2014/main" id="{67AC7CBC-3337-0CF4-7F57-ECBA2E679027}"/>
              </a:ext>
            </a:extLst>
          </p:cNvPr>
          <p:cNvSpPr txBox="1"/>
          <p:nvPr/>
        </p:nvSpPr>
        <p:spPr>
          <a:xfrm>
            <a:off x="914400" y="313389"/>
            <a:ext cx="498987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Delete Data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4B36C9E-3013-D99C-C397-C4ADBAE4D0F1}"/>
              </a:ext>
            </a:extLst>
          </p:cNvPr>
          <p:cNvGrpSpPr/>
          <p:nvPr/>
        </p:nvGrpSpPr>
        <p:grpSpPr>
          <a:xfrm>
            <a:off x="3493370" y="2444979"/>
            <a:ext cx="11301259" cy="5397042"/>
            <a:chOff x="4038600" y="2781300"/>
            <a:chExt cx="11301259" cy="5397042"/>
          </a:xfrm>
        </p:grpSpPr>
        <p:sp>
          <p:nvSpPr>
            <p:cNvPr id="8" name="Freeform 8"/>
            <p:cNvSpPr/>
            <p:nvPr/>
          </p:nvSpPr>
          <p:spPr>
            <a:xfrm>
              <a:off x="4038600" y="2781300"/>
              <a:ext cx="11301259" cy="3701162"/>
            </a:xfrm>
            <a:custGeom>
              <a:avLst/>
              <a:gdLst/>
              <a:ahLst/>
              <a:cxnLst/>
              <a:rect l="l" t="t" r="r" b="b"/>
              <a:pathLst>
                <a:path w="11301259" h="3701162">
                  <a:moveTo>
                    <a:pt x="0" y="0"/>
                  </a:moveTo>
                  <a:lnTo>
                    <a:pt x="11301259" y="0"/>
                  </a:lnTo>
                  <a:lnTo>
                    <a:pt x="11301259" y="3701162"/>
                  </a:lnTo>
                  <a:lnTo>
                    <a:pt x="0" y="3701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5B3DB-E3F1-1B4B-337D-5F9395F707DD}"/>
                </a:ext>
              </a:extLst>
            </p:cNvPr>
            <p:cNvSpPr txBox="1"/>
            <p:nvPr/>
          </p:nvSpPr>
          <p:spPr>
            <a:xfrm>
              <a:off x="5143500" y="6701014"/>
              <a:ext cx="854623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Montserrat" pitchFamily="2" charset="0"/>
                  <a:ea typeface="Now"/>
                  <a:cs typeface="Now"/>
                  <a:sym typeface="Now"/>
                </a:rPr>
                <a:t>Display Cart using for Loop, </a:t>
              </a:r>
              <a:r>
                <a:rPr lang="en-US" dirty="0">
                  <a:solidFill>
                    <a:srgbClr val="000000"/>
                  </a:solidFill>
                  <a:latin typeface="Montserrat" pitchFamily="2" charset="0"/>
                  <a:ea typeface="Now"/>
                  <a:cs typeface="Now"/>
                  <a:sym typeface="Now"/>
                </a:rPr>
                <a:t>because It allows user to display all the items and their details contained within.</a:t>
              </a:r>
            </a:p>
            <a:p>
              <a:endParaRPr lang="en-US" sz="18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endParaRPr>
            </a:p>
            <a:p>
              <a:r>
                <a:rPr lang="en-US" sz="1800" b="1" dirty="0">
                  <a:solidFill>
                    <a:srgbClr val="000000"/>
                  </a:solidFill>
                  <a:latin typeface="Montserrat" pitchFamily="2" charset="0"/>
                  <a:ea typeface="Now"/>
                  <a:cs typeface="Now"/>
                  <a:sym typeface="Now"/>
                </a:rPr>
                <a:t>Use the syntax {variable: &lt; </a:t>
              </a:r>
              <a:r>
                <a:rPr lang="en-US" sz="1800" b="1" dirty="0" err="1">
                  <a:solidFill>
                    <a:srgbClr val="000000"/>
                  </a:solidFill>
                  <a:latin typeface="Montserrat" pitchFamily="2" charset="0"/>
                  <a:ea typeface="Now"/>
                  <a:cs typeface="Now"/>
                  <a:sym typeface="Now"/>
                </a:rPr>
                <a:t>intNumber</a:t>
              </a:r>
              <a:r>
                <a:rPr lang="en-US" sz="1800" b="1" dirty="0">
                  <a:solidFill>
                    <a:srgbClr val="000000"/>
                  </a:solidFill>
                  <a:latin typeface="Montserrat" pitchFamily="2" charset="0"/>
                  <a:ea typeface="Now"/>
                  <a:cs typeface="Now"/>
                  <a:sym typeface="Now"/>
                </a:rPr>
                <a:t>} </a:t>
              </a:r>
              <a:r>
                <a:rPr lang="en-US" sz="1800" dirty="0">
                  <a:solidFill>
                    <a:srgbClr val="000000"/>
                  </a:solidFill>
                  <a:latin typeface="Montserrat" pitchFamily="2" charset="0"/>
                  <a:ea typeface="Now"/>
                  <a:cs typeface="Now"/>
                  <a:sym typeface="Now"/>
                </a:rPr>
                <a:t>to format and display the items in a tidy manner.</a:t>
              </a:r>
              <a:endParaRPr lang="en-US" sz="1800" dirty="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93C8F9-1F73-BC4C-7515-691B8BBB2FD1}"/>
                </a:ext>
              </a:extLst>
            </p:cNvPr>
            <p:cNvSpPr/>
            <p:nvPr/>
          </p:nvSpPr>
          <p:spPr>
            <a:xfrm flipV="1">
              <a:off x="5269630" y="4381500"/>
              <a:ext cx="9448800" cy="1457978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13" name="Straight Arrow Connector 18">
              <a:extLst>
                <a:ext uri="{FF2B5EF4-FFF2-40B4-BE49-F238E27FC236}">
                  <a16:creationId xmlns:a16="http://schemas.microsoft.com/office/drawing/2014/main" id="{4ADB1A9F-DF36-C648-7D32-56B639F0A5B3}"/>
                </a:ext>
              </a:extLst>
            </p:cNvPr>
            <p:cNvCxnSpPr>
              <a:cxnSpLocks/>
              <a:stCxn id="12" idx="1"/>
              <a:endCxn id="9" idx="1"/>
            </p:cNvCxnSpPr>
            <p:nvPr/>
          </p:nvCxnSpPr>
          <p:spPr>
            <a:xfrm rot="10800000" flipV="1">
              <a:off x="5143500" y="5110488"/>
              <a:ext cx="126130" cy="2329189"/>
            </a:xfrm>
            <a:prstGeom prst="bentConnector3">
              <a:avLst>
                <a:gd name="adj1" fmla="val 281242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">
            <a:extLst>
              <a:ext uri="{FF2B5EF4-FFF2-40B4-BE49-F238E27FC236}">
                <a16:creationId xmlns:a16="http://schemas.microsoft.com/office/drawing/2014/main" id="{24A29FAE-C723-A461-CF69-6E845B82831D}"/>
              </a:ext>
            </a:extLst>
          </p:cNvPr>
          <p:cNvSpPr txBox="1"/>
          <p:nvPr/>
        </p:nvSpPr>
        <p:spPr>
          <a:xfrm>
            <a:off x="1029927" y="1019175"/>
            <a:ext cx="498987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Display Cart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1A288F4-6520-4A60-A04E-AE3FDB0BCB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9700"/>
            <a:ext cx="10053655" cy="8877300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510250D0-6690-2418-7E9D-FF51503E8AD6}"/>
              </a:ext>
            </a:extLst>
          </p:cNvPr>
          <p:cNvSpPr txBox="1"/>
          <p:nvPr/>
        </p:nvSpPr>
        <p:spPr>
          <a:xfrm>
            <a:off x="1066800" y="571500"/>
            <a:ext cx="80772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Purchase/Buy Product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09EE43-B4FD-543B-A59B-D476B1868DD4}"/>
              </a:ext>
            </a:extLst>
          </p:cNvPr>
          <p:cNvSpPr/>
          <p:nvPr/>
        </p:nvSpPr>
        <p:spPr>
          <a:xfrm flipV="1">
            <a:off x="1752600" y="2819402"/>
            <a:ext cx="8686800" cy="4457698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2DF10-361C-F1EA-9C19-CD049FBCF7C0}"/>
              </a:ext>
            </a:extLst>
          </p:cNvPr>
          <p:cNvSpPr txBox="1"/>
          <p:nvPr/>
        </p:nvSpPr>
        <p:spPr>
          <a:xfrm>
            <a:off x="11777504" y="3317132"/>
            <a:ext cx="5257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Buy Product: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Prompt the user to select a category for purchase.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category exists in the data,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display the corresponding products. 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Otherwise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 inform the user that the category does not exist.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Ask the user to enter the desired quantity of the product.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Check if the requested amount exceeds the available stock: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it does, prompt the user to enter a valid amount.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it’s less than or equal to the stock, add the product to the cart dictionary and reduce the quantity from the stock.</a:t>
            </a:r>
          </a:p>
        </p:txBody>
      </p:sp>
      <p:cxnSp>
        <p:nvCxnSpPr>
          <p:cNvPr id="15" name="Straight Arrow Connector 18">
            <a:extLst>
              <a:ext uri="{FF2B5EF4-FFF2-40B4-BE49-F238E27FC236}">
                <a16:creationId xmlns:a16="http://schemas.microsoft.com/office/drawing/2014/main" id="{47E0A441-8579-B005-6029-F8B4DA5020F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10439400" y="4871404"/>
            <a:ext cx="1338104" cy="176847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BBD75C-1552-2355-E47A-CEC25FC94384}"/>
              </a:ext>
            </a:extLst>
          </p:cNvPr>
          <p:cNvSpPr/>
          <p:nvPr/>
        </p:nvSpPr>
        <p:spPr>
          <a:xfrm flipV="1">
            <a:off x="2286000" y="8039099"/>
            <a:ext cx="5257800" cy="91440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D63A1-DAA8-F9E6-2917-B2CE0269DA12}"/>
              </a:ext>
            </a:extLst>
          </p:cNvPr>
          <p:cNvSpPr txBox="1"/>
          <p:nvPr/>
        </p:nvSpPr>
        <p:spPr>
          <a:xfrm>
            <a:off x="11777504" y="7235898"/>
            <a:ext cx="5257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Stop Purchasing Scenario: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User will be asked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want to buy another product or not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Yes,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It will do the code above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No,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go to payment process</a:t>
            </a:r>
            <a:endParaRPr lang="en-US" sz="1400" b="1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6EA35815-0E33-6933-B9E3-2FF37DB63BC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7543800" y="7820674"/>
            <a:ext cx="4233704" cy="675625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2C2A6D-172D-C04B-0B39-036559AB60C6}"/>
              </a:ext>
            </a:extLst>
          </p:cNvPr>
          <p:cNvSpPr txBox="1"/>
          <p:nvPr/>
        </p:nvSpPr>
        <p:spPr>
          <a:xfrm>
            <a:off x="11777504" y="9445858"/>
            <a:ext cx="525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Stop Scenario using Counter on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att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variables</a:t>
            </a:r>
            <a:endParaRPr lang="en-US" sz="14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810CE9-8EF0-ABF9-AA08-311589007474}"/>
              </a:ext>
            </a:extLst>
          </p:cNvPr>
          <p:cNvSpPr/>
          <p:nvPr/>
        </p:nvSpPr>
        <p:spPr>
          <a:xfrm flipV="1">
            <a:off x="1905000" y="9334500"/>
            <a:ext cx="5257800" cy="530494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Arrow Connector 18">
            <a:extLst>
              <a:ext uri="{FF2B5EF4-FFF2-40B4-BE49-F238E27FC236}">
                <a16:creationId xmlns:a16="http://schemas.microsoft.com/office/drawing/2014/main" id="{A8C25C13-2136-79E5-BF4B-A4C20FB0609E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7162800" y="9599747"/>
            <a:ext cx="461470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7473BF9-AAEB-00B6-FBA4-966BC1A81E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76" y="1325160"/>
            <a:ext cx="7057293" cy="8321074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180E1713-9A98-1C86-8C95-6DBE54266480}"/>
              </a:ext>
            </a:extLst>
          </p:cNvPr>
          <p:cNvSpPr txBox="1"/>
          <p:nvPr/>
        </p:nvSpPr>
        <p:spPr>
          <a:xfrm>
            <a:off x="1066800" y="571500"/>
            <a:ext cx="80772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Purchase/Buy Product (2)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58951-1C16-2D59-5E6A-4F7D778D44BB}"/>
              </a:ext>
            </a:extLst>
          </p:cNvPr>
          <p:cNvSpPr/>
          <p:nvPr/>
        </p:nvSpPr>
        <p:spPr>
          <a:xfrm flipV="1">
            <a:off x="1752600" y="1944391"/>
            <a:ext cx="6019800" cy="2056109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03465-E32F-6BDD-0594-F9C5A221BE58}"/>
              </a:ext>
            </a:extLst>
          </p:cNvPr>
          <p:cNvSpPr txBox="1"/>
          <p:nvPr/>
        </p:nvSpPr>
        <p:spPr>
          <a:xfrm>
            <a:off x="10126100" y="2014214"/>
            <a:ext cx="5257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Display Cart Data,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by executing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display_cart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and use cart dictionary as input</a:t>
            </a:r>
          </a:p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display the total amount of the cart,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So user can easily know the total amount they should pay</a:t>
            </a:r>
            <a:endParaRPr lang="en-US" sz="1400" b="1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8CE5C007-B78E-E7BE-53D5-94A51D055B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772400" y="2491268"/>
            <a:ext cx="2353700" cy="481177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045378-C679-D5EF-5E04-2104AECD38C6}"/>
              </a:ext>
            </a:extLst>
          </p:cNvPr>
          <p:cNvSpPr/>
          <p:nvPr/>
        </p:nvSpPr>
        <p:spPr>
          <a:xfrm flipV="1">
            <a:off x="2292066" y="4077044"/>
            <a:ext cx="5632734" cy="5181256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90E89-E80C-34CC-8F4D-A016311275EF}"/>
              </a:ext>
            </a:extLst>
          </p:cNvPr>
          <p:cNvSpPr txBox="1"/>
          <p:nvPr/>
        </p:nvSpPr>
        <p:spPr>
          <a:xfrm>
            <a:off x="10126100" y="4146869"/>
            <a:ext cx="5257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Payment Process Features: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User needs to input the balance,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the program will automate check if the balance is over, equal, or insufficient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balance Over or Equal than total cart,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end the program</a:t>
            </a:r>
            <a:endParaRPr lang="en-US" sz="1400" b="1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Insufficient balance,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the user should enter the balance again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with max attempt is 3 times</a:t>
            </a:r>
          </a:p>
        </p:txBody>
      </p: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id="{A30056F0-2A13-58CC-003D-CAB503B9E2A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7924800" y="5054810"/>
            <a:ext cx="2201300" cy="1612862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38C2C69-5675-FE2D-9EF4-3F89B40EBF17}"/>
              </a:ext>
            </a:extLst>
          </p:cNvPr>
          <p:cNvSpPr txBox="1"/>
          <p:nvPr/>
        </p:nvSpPr>
        <p:spPr>
          <a:xfrm>
            <a:off x="5105400" y="3912393"/>
            <a:ext cx="8077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0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LETS DO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281459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7600" y="2834171"/>
            <a:ext cx="5000514" cy="4618657"/>
          </a:xfrm>
          <a:custGeom>
            <a:avLst/>
            <a:gdLst/>
            <a:ahLst/>
            <a:cxnLst/>
            <a:rect l="l" t="t" r="r" b="b"/>
            <a:pathLst>
              <a:path w="5000514" h="4618657">
                <a:moveTo>
                  <a:pt x="0" y="0"/>
                </a:moveTo>
                <a:lnTo>
                  <a:pt x="5000514" y="0"/>
                </a:lnTo>
                <a:lnTo>
                  <a:pt x="5000514" y="4618656"/>
                </a:lnTo>
                <a:lnTo>
                  <a:pt x="0" y="461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13290" y="1409700"/>
            <a:ext cx="6301412" cy="2115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FD72CEBD-2027-5B57-121F-94C97D0D7AF7}"/>
              </a:ext>
            </a:extLst>
          </p:cNvPr>
          <p:cNvSpPr txBox="1"/>
          <p:nvPr/>
        </p:nvSpPr>
        <p:spPr>
          <a:xfrm>
            <a:off x="1525396" y="4533900"/>
            <a:ext cx="8077200" cy="2220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Managing inventory and handling payments 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in a store can be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inefficient 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with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manual 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processes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This leads to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inaccurate stock levels, delayed restocking, 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and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errors 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in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payment tracking.</a:t>
            </a:r>
            <a:endParaRPr lang="en-US" sz="2799" dirty="0">
              <a:solidFill>
                <a:srgbClr val="545454"/>
              </a:solidFill>
              <a:latin typeface="Montserrat" pitchFamily="2" charset="0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6294" y="3661952"/>
            <a:ext cx="5000514" cy="4618657"/>
          </a:xfrm>
          <a:custGeom>
            <a:avLst/>
            <a:gdLst/>
            <a:ahLst/>
            <a:cxnLst/>
            <a:rect l="l" t="t" r="r" b="b"/>
            <a:pathLst>
              <a:path w="5000514" h="4618657">
                <a:moveTo>
                  <a:pt x="0" y="0"/>
                </a:moveTo>
                <a:lnTo>
                  <a:pt x="5000514" y="0"/>
                </a:lnTo>
                <a:lnTo>
                  <a:pt x="5000514" y="4618656"/>
                </a:lnTo>
                <a:lnTo>
                  <a:pt x="0" y="461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82205" y="6147706"/>
            <a:ext cx="1742805" cy="174280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0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6582" tIns="36582" rIns="36582" bIns="3658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23775" y="6489276"/>
            <a:ext cx="1059666" cy="1059666"/>
          </a:xfrm>
          <a:custGeom>
            <a:avLst/>
            <a:gdLst/>
            <a:ahLst/>
            <a:cxnLst/>
            <a:rect l="l" t="t" r="r" b="b"/>
            <a:pathLst>
              <a:path w="1059666" h="1059666">
                <a:moveTo>
                  <a:pt x="0" y="0"/>
                </a:moveTo>
                <a:lnTo>
                  <a:pt x="1059666" y="0"/>
                </a:lnTo>
                <a:lnTo>
                  <a:pt x="1059666" y="1059666"/>
                </a:lnTo>
                <a:lnTo>
                  <a:pt x="0" y="1059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089694" y="6880417"/>
            <a:ext cx="4372012" cy="87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dirty="0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browse available products</a:t>
            </a:r>
          </a:p>
          <a:p>
            <a:pPr algn="l">
              <a:lnSpc>
                <a:spcPts val="3499"/>
              </a:lnSpc>
            </a:pPr>
            <a:r>
              <a:rPr lang="en-US" sz="2799" dirty="0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and purchase products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5396" y="1882567"/>
            <a:ext cx="1523720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Computer Store Management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89694" y="4695227"/>
            <a:ext cx="3658338" cy="87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dirty="0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Monitor and manage product stock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782205" y="3976547"/>
            <a:ext cx="1742805" cy="174280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09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6582" tIns="36582" rIns="36582" bIns="3658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997503" y="4517511"/>
            <a:ext cx="1312209" cy="660876"/>
          </a:xfrm>
          <a:custGeom>
            <a:avLst/>
            <a:gdLst/>
            <a:ahLst/>
            <a:cxnLst/>
            <a:rect l="l" t="t" r="r" b="b"/>
            <a:pathLst>
              <a:path w="1312209" h="660876">
                <a:moveTo>
                  <a:pt x="0" y="0"/>
                </a:moveTo>
                <a:lnTo>
                  <a:pt x="1312210" y="0"/>
                </a:lnTo>
                <a:lnTo>
                  <a:pt x="1312210" y="660876"/>
                </a:lnTo>
                <a:lnTo>
                  <a:pt x="0" y="66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089694" y="4078128"/>
            <a:ext cx="3658338" cy="43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>
                <a:solidFill>
                  <a:srgbClr val="5454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Administrator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89694" y="6260059"/>
            <a:ext cx="3658338" cy="43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5454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785496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2BF9091-4571-4AFF-B10C-9D670CC27928}"/>
              </a:ext>
            </a:extLst>
          </p:cNvPr>
          <p:cNvSpPr/>
          <p:nvPr/>
        </p:nvSpPr>
        <p:spPr>
          <a:xfrm>
            <a:off x="0" y="5041124"/>
            <a:ext cx="18288000" cy="52458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921D573-1BB2-02DE-4C7C-814B1F2311B0}"/>
              </a:ext>
            </a:extLst>
          </p:cNvPr>
          <p:cNvSpPr/>
          <p:nvPr/>
        </p:nvSpPr>
        <p:spPr>
          <a:xfrm>
            <a:off x="987042" y="2489200"/>
            <a:ext cx="3732404" cy="519530"/>
          </a:xfrm>
          <a:prstGeom prst="roundRect">
            <a:avLst>
              <a:gd name="adj" fmla="val 50000"/>
            </a:avLst>
          </a:prstGeom>
          <a:solidFill>
            <a:srgbClr val="FCF09E"/>
          </a:solidFill>
          <a:ln>
            <a:solidFill>
              <a:srgbClr val="FCF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Display Stock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B96087-F828-3B12-48E4-4069A655CF31}"/>
              </a:ext>
            </a:extLst>
          </p:cNvPr>
          <p:cNvSpPr/>
          <p:nvPr/>
        </p:nvSpPr>
        <p:spPr>
          <a:xfrm>
            <a:off x="5468938" y="2476500"/>
            <a:ext cx="3328986" cy="519530"/>
          </a:xfrm>
          <a:prstGeom prst="roundRect">
            <a:avLst>
              <a:gd name="adj" fmla="val 50000"/>
            </a:avLst>
          </a:prstGeom>
          <a:solidFill>
            <a:srgbClr val="FCF09E"/>
          </a:solidFill>
          <a:ln>
            <a:solidFill>
              <a:srgbClr val="FCF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Add an item or Category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8FA0AB-4867-7D44-A98D-35965A8270D7}"/>
              </a:ext>
            </a:extLst>
          </p:cNvPr>
          <p:cNvSpPr/>
          <p:nvPr/>
        </p:nvSpPr>
        <p:spPr>
          <a:xfrm>
            <a:off x="9490074" y="2476500"/>
            <a:ext cx="3732404" cy="519530"/>
          </a:xfrm>
          <a:prstGeom prst="roundRect">
            <a:avLst>
              <a:gd name="adj" fmla="val 50000"/>
            </a:avLst>
          </a:prstGeom>
          <a:solidFill>
            <a:srgbClr val="FCF09E"/>
          </a:solidFill>
          <a:ln>
            <a:solidFill>
              <a:srgbClr val="FCF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Update an Item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D0F178-3838-BE69-1F3E-5B2A1AA42244}"/>
              </a:ext>
            </a:extLst>
          </p:cNvPr>
          <p:cNvSpPr/>
          <p:nvPr/>
        </p:nvSpPr>
        <p:spPr>
          <a:xfrm>
            <a:off x="13914628" y="2476500"/>
            <a:ext cx="3732404" cy="519530"/>
          </a:xfrm>
          <a:prstGeom prst="roundRect">
            <a:avLst>
              <a:gd name="adj" fmla="val 50000"/>
            </a:avLst>
          </a:prstGeom>
          <a:solidFill>
            <a:srgbClr val="FCF09E"/>
          </a:solidFill>
          <a:ln>
            <a:solidFill>
              <a:srgbClr val="FCF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Delete an Item or Category</a:t>
            </a: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id="{1C13F86E-E845-0FC1-0861-A8D373C96457}"/>
              </a:ext>
            </a:extLst>
          </p:cNvPr>
          <p:cNvSpPr txBox="1"/>
          <p:nvPr/>
        </p:nvSpPr>
        <p:spPr>
          <a:xfrm>
            <a:off x="1525396" y="879198"/>
            <a:ext cx="15237208" cy="99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8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Admin Features</a:t>
            </a:r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5B8F3CD4-4D99-ECD4-EB70-6C6B70640731}"/>
              </a:ext>
            </a:extLst>
          </p:cNvPr>
          <p:cNvSpPr/>
          <p:nvPr/>
        </p:nvSpPr>
        <p:spPr>
          <a:xfrm>
            <a:off x="583626" y="2332849"/>
            <a:ext cx="806832" cy="806832"/>
          </a:xfrm>
          <a:prstGeom prst="decagon">
            <a:avLst/>
          </a:prstGeom>
          <a:solidFill>
            <a:srgbClr val="FCF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 Black" pitchFamily="2" charset="0"/>
              </a:rPr>
              <a:t>1</a:t>
            </a:r>
            <a:endParaRPr lang="en-ID" b="1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47" name="Decagon 46">
            <a:extLst>
              <a:ext uri="{FF2B5EF4-FFF2-40B4-BE49-F238E27FC236}">
                <a16:creationId xmlns:a16="http://schemas.microsoft.com/office/drawing/2014/main" id="{34871072-337A-FAE3-820C-3B9BF248FB8F}"/>
              </a:ext>
            </a:extLst>
          </p:cNvPr>
          <p:cNvSpPr/>
          <p:nvPr/>
        </p:nvSpPr>
        <p:spPr>
          <a:xfrm>
            <a:off x="5008179" y="2332849"/>
            <a:ext cx="806832" cy="806832"/>
          </a:xfrm>
          <a:prstGeom prst="decagon">
            <a:avLst/>
          </a:prstGeom>
          <a:solidFill>
            <a:srgbClr val="FCF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 Black" pitchFamily="2" charset="0"/>
              </a:rPr>
              <a:t>2</a:t>
            </a:r>
            <a:endParaRPr lang="en-ID" b="1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48" name="Decagon 47">
            <a:extLst>
              <a:ext uri="{FF2B5EF4-FFF2-40B4-BE49-F238E27FC236}">
                <a16:creationId xmlns:a16="http://schemas.microsoft.com/office/drawing/2014/main" id="{BA0F6A9C-9BE2-2A96-E90B-CCC547A8051F}"/>
              </a:ext>
            </a:extLst>
          </p:cNvPr>
          <p:cNvSpPr/>
          <p:nvPr/>
        </p:nvSpPr>
        <p:spPr>
          <a:xfrm>
            <a:off x="9086659" y="2332849"/>
            <a:ext cx="806832" cy="806832"/>
          </a:xfrm>
          <a:prstGeom prst="decagon">
            <a:avLst/>
          </a:prstGeom>
          <a:solidFill>
            <a:srgbClr val="FCF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 Black" pitchFamily="2" charset="0"/>
              </a:rPr>
              <a:t>3</a:t>
            </a:r>
            <a:endParaRPr lang="en-ID" b="1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50" name="Decagon 49">
            <a:extLst>
              <a:ext uri="{FF2B5EF4-FFF2-40B4-BE49-F238E27FC236}">
                <a16:creationId xmlns:a16="http://schemas.microsoft.com/office/drawing/2014/main" id="{D0C78D65-48F6-74ED-03C0-2518AB3574B3}"/>
              </a:ext>
            </a:extLst>
          </p:cNvPr>
          <p:cNvSpPr/>
          <p:nvPr/>
        </p:nvSpPr>
        <p:spPr>
          <a:xfrm>
            <a:off x="13511212" y="2332849"/>
            <a:ext cx="806832" cy="806832"/>
          </a:xfrm>
          <a:prstGeom prst="decagon">
            <a:avLst/>
          </a:prstGeom>
          <a:solidFill>
            <a:srgbClr val="FCF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 Black" pitchFamily="2" charset="0"/>
              </a:rPr>
              <a:t>4</a:t>
            </a:r>
            <a:endParaRPr lang="en-ID" b="1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D01DE579-D97B-92AF-B1EA-BFD2DA840756}"/>
              </a:ext>
            </a:extLst>
          </p:cNvPr>
          <p:cNvSpPr txBox="1"/>
          <p:nvPr/>
        </p:nvSpPr>
        <p:spPr>
          <a:xfrm>
            <a:off x="1372391" y="3069000"/>
            <a:ext cx="3956051" cy="836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Display Specific Category</a:t>
            </a:r>
          </a:p>
          <a:p>
            <a:pPr marL="457200" indent="-4572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Display All Data</a:t>
            </a:r>
            <a:endParaRPr lang="en-US" sz="1600" dirty="0">
              <a:solidFill>
                <a:srgbClr val="545454"/>
              </a:solidFill>
              <a:latin typeface="Montserrat" pitchFamily="2" charset="0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BD495217-3916-94B2-AE1F-504267F10171}"/>
              </a:ext>
            </a:extLst>
          </p:cNvPr>
          <p:cNvSpPr txBox="1"/>
          <p:nvPr/>
        </p:nvSpPr>
        <p:spPr>
          <a:xfrm>
            <a:off x="5543057" y="3068045"/>
            <a:ext cx="3328987" cy="836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Add new product</a:t>
            </a:r>
          </a:p>
          <a:p>
            <a:pPr marL="457200" indent="-4572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Add new category</a:t>
            </a:r>
            <a:endParaRPr lang="en-US" sz="1600" dirty="0">
              <a:solidFill>
                <a:srgbClr val="545454"/>
              </a:solidFill>
              <a:latin typeface="Montserrat" pitchFamily="2" charset="0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E3262FD8-95F0-CFBC-7A15-E6C9FD5F493E}"/>
              </a:ext>
            </a:extLst>
          </p:cNvPr>
          <p:cNvSpPr txBox="1"/>
          <p:nvPr/>
        </p:nvSpPr>
        <p:spPr>
          <a:xfrm>
            <a:off x="9893491" y="3068045"/>
            <a:ext cx="3328987" cy="1284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Update Product Name</a:t>
            </a:r>
          </a:p>
          <a:p>
            <a:pPr marL="457200" indent="-4572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Update Quantity</a:t>
            </a:r>
          </a:p>
          <a:p>
            <a:pPr marL="457200" indent="-4572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Update Unit Price</a:t>
            </a:r>
            <a:endParaRPr lang="en-US" sz="1600" dirty="0">
              <a:solidFill>
                <a:srgbClr val="545454"/>
              </a:solidFill>
              <a:latin typeface="Montserrat" pitchFamily="2" charset="0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FC8E2D55-6B33-5CF9-C655-4A16F580F06B}"/>
              </a:ext>
            </a:extLst>
          </p:cNvPr>
          <p:cNvSpPr txBox="1"/>
          <p:nvPr/>
        </p:nvSpPr>
        <p:spPr>
          <a:xfrm>
            <a:off x="14243925" y="3008730"/>
            <a:ext cx="3328987" cy="836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Delete an entire category</a:t>
            </a:r>
          </a:p>
          <a:p>
            <a:pPr marL="457200" indent="-4572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Delete an Item</a:t>
            </a:r>
            <a:endParaRPr lang="en-US" sz="1600" dirty="0">
              <a:solidFill>
                <a:srgbClr val="545454"/>
              </a:solidFill>
              <a:latin typeface="Montserrat" pitchFamily="2" charset="0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4DDCB42A-CA3C-DF9A-A1F6-59DB3EAA18C7}"/>
              </a:ext>
            </a:extLst>
          </p:cNvPr>
          <p:cNvSpPr txBox="1"/>
          <p:nvPr/>
        </p:nvSpPr>
        <p:spPr>
          <a:xfrm>
            <a:off x="1397791" y="5746299"/>
            <a:ext cx="15237208" cy="99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800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Features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166E59-7F3F-30F6-9447-9396C87C7B93}"/>
              </a:ext>
            </a:extLst>
          </p:cNvPr>
          <p:cNvGrpSpPr/>
          <p:nvPr/>
        </p:nvGrpSpPr>
        <p:grpSpPr>
          <a:xfrm>
            <a:off x="4414337" y="7278588"/>
            <a:ext cx="8915414" cy="1572277"/>
            <a:chOff x="4443519" y="7199950"/>
            <a:chExt cx="8915414" cy="1572277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8CD7024F-EB11-5B41-9B7E-E8D39EE972A9}"/>
                </a:ext>
              </a:extLst>
            </p:cNvPr>
            <p:cNvSpPr/>
            <p:nvPr/>
          </p:nvSpPr>
          <p:spPr>
            <a:xfrm>
              <a:off x="4904278" y="7343601"/>
              <a:ext cx="3328986" cy="519530"/>
            </a:xfrm>
            <a:prstGeom prst="roundRect">
              <a:avLst>
                <a:gd name="adj" fmla="val 50000"/>
              </a:avLst>
            </a:prstGeom>
            <a:solidFill>
              <a:srgbClr val="FCF09E"/>
            </a:solidFill>
            <a:ln>
              <a:solidFill>
                <a:srgbClr val="FCF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Display available product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2E807D91-A7B4-F26E-A78B-99D7148086B6}"/>
                </a:ext>
              </a:extLst>
            </p:cNvPr>
            <p:cNvSpPr/>
            <p:nvPr/>
          </p:nvSpPr>
          <p:spPr>
            <a:xfrm>
              <a:off x="9626529" y="7343601"/>
              <a:ext cx="3732404" cy="519530"/>
            </a:xfrm>
            <a:prstGeom prst="roundRect">
              <a:avLst>
                <a:gd name="adj" fmla="val 50000"/>
              </a:avLst>
            </a:prstGeom>
            <a:solidFill>
              <a:srgbClr val="FCF09E"/>
            </a:solidFill>
            <a:ln>
              <a:solidFill>
                <a:srgbClr val="FCF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Purchase/Buy Products</a:t>
              </a:r>
            </a:p>
          </p:txBody>
        </p:sp>
        <p:sp>
          <p:nvSpPr>
            <p:cNvPr id="61" name="Decagon 60">
              <a:extLst>
                <a:ext uri="{FF2B5EF4-FFF2-40B4-BE49-F238E27FC236}">
                  <a16:creationId xmlns:a16="http://schemas.microsoft.com/office/drawing/2014/main" id="{F6AFEA32-1BEE-704D-5650-FE780A702F0E}"/>
                </a:ext>
              </a:extLst>
            </p:cNvPr>
            <p:cNvSpPr/>
            <p:nvPr/>
          </p:nvSpPr>
          <p:spPr>
            <a:xfrm>
              <a:off x="4443519" y="7199950"/>
              <a:ext cx="806832" cy="806832"/>
            </a:xfrm>
            <a:prstGeom prst="decagon">
              <a:avLst/>
            </a:prstGeom>
            <a:solidFill>
              <a:srgbClr val="FCF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ontserrat Black" pitchFamily="2" charset="0"/>
                </a:rPr>
                <a:t>1</a:t>
              </a:r>
              <a:endParaRPr lang="en-ID" b="1" dirty="0">
                <a:solidFill>
                  <a:schemeClr val="tx1"/>
                </a:solidFill>
                <a:latin typeface="Montserrat Black" pitchFamily="2" charset="0"/>
              </a:endParaRPr>
            </a:p>
          </p:txBody>
        </p:sp>
        <p:sp>
          <p:nvSpPr>
            <p:cNvPr id="62" name="Decagon 61">
              <a:extLst>
                <a:ext uri="{FF2B5EF4-FFF2-40B4-BE49-F238E27FC236}">
                  <a16:creationId xmlns:a16="http://schemas.microsoft.com/office/drawing/2014/main" id="{CA34B3CF-A38B-68DF-B38E-8CAFB8AA6AA0}"/>
                </a:ext>
              </a:extLst>
            </p:cNvPr>
            <p:cNvSpPr/>
            <p:nvPr/>
          </p:nvSpPr>
          <p:spPr>
            <a:xfrm>
              <a:off x="9223114" y="7199950"/>
              <a:ext cx="806832" cy="806832"/>
            </a:xfrm>
            <a:prstGeom prst="decagon">
              <a:avLst/>
            </a:prstGeom>
            <a:solidFill>
              <a:srgbClr val="FCF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Montserrat Black" pitchFamily="2" charset="0"/>
                </a:rPr>
                <a:t>2</a:t>
              </a:r>
              <a:endParaRPr lang="en-ID" b="1" dirty="0">
                <a:solidFill>
                  <a:schemeClr val="tx1"/>
                </a:solidFill>
                <a:latin typeface="Montserrat Black" pitchFamily="2" charset="0"/>
              </a:endParaRPr>
            </a:p>
          </p:txBody>
        </p:sp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2B7CB7A8-BE13-EA52-5083-0902B0514CEA}"/>
                </a:ext>
              </a:extLst>
            </p:cNvPr>
            <p:cNvSpPr txBox="1"/>
            <p:nvPr/>
          </p:nvSpPr>
          <p:spPr>
            <a:xfrm>
              <a:off x="5097951" y="7936101"/>
              <a:ext cx="3956051" cy="83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  <a:latin typeface="Montserrat" pitchFamily="2" charset="0"/>
                  <a:ea typeface="Glacial Indifference"/>
                  <a:cs typeface="Glacial Indifference"/>
                  <a:sym typeface="Glacial Indifference"/>
                </a:rPr>
                <a:t>Display Specific Category</a:t>
              </a:r>
            </a:p>
            <a:p>
              <a:pPr marL="457200" indent="-457200" algn="l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  <a:latin typeface="Montserrat" pitchFamily="2" charset="0"/>
                  <a:ea typeface="Glacial Indifference"/>
                  <a:cs typeface="Glacial Indifference"/>
                  <a:sym typeface="Glacial Indifference"/>
                </a:rPr>
                <a:t>Display All Data</a:t>
              </a:r>
              <a:endParaRPr lang="en-US" sz="1600" dirty="0">
                <a:solidFill>
                  <a:schemeClr val="bg1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endParaRPr>
            </a:p>
          </p:txBody>
        </p:sp>
        <p:sp>
          <p:nvSpPr>
            <p:cNvPr id="66" name="TextBox 9">
              <a:extLst>
                <a:ext uri="{FF2B5EF4-FFF2-40B4-BE49-F238E27FC236}">
                  <a16:creationId xmlns:a16="http://schemas.microsoft.com/office/drawing/2014/main" id="{683F6AD9-7864-DCD0-06DC-080A3432E743}"/>
                </a:ext>
              </a:extLst>
            </p:cNvPr>
            <p:cNvSpPr txBox="1"/>
            <p:nvPr/>
          </p:nvSpPr>
          <p:spPr>
            <a:xfrm>
              <a:off x="10029946" y="7935146"/>
              <a:ext cx="3328987" cy="83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  <a:latin typeface="Montserrat" pitchFamily="2" charset="0"/>
                  <a:ea typeface="Glacial Indifference"/>
                  <a:cs typeface="Glacial Indifference"/>
                  <a:sym typeface="Glacial Indifference"/>
                </a:rPr>
                <a:t>Purchase product</a:t>
              </a:r>
            </a:p>
            <a:p>
              <a:pPr marL="457200" indent="-457200" algn="l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bg1"/>
                  </a:solidFill>
                  <a:latin typeface="Montserrat" pitchFamily="2" charset="0"/>
                  <a:ea typeface="Glacial Indifference"/>
                  <a:cs typeface="Glacial Indifference"/>
                  <a:sym typeface="Glacial Indifference"/>
                </a:rPr>
                <a:t>Payment process</a:t>
              </a:r>
              <a:endParaRPr lang="en-US" sz="1600" dirty="0">
                <a:solidFill>
                  <a:schemeClr val="bg1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sp>
        <p:nvSpPr>
          <p:cNvPr id="71" name="Freeform 13">
            <a:extLst>
              <a:ext uri="{FF2B5EF4-FFF2-40B4-BE49-F238E27FC236}">
                <a16:creationId xmlns:a16="http://schemas.microsoft.com/office/drawing/2014/main" id="{51916B89-593C-DF61-1413-2FEA81129E62}"/>
              </a:ext>
            </a:extLst>
          </p:cNvPr>
          <p:cNvSpPr/>
          <p:nvPr/>
        </p:nvSpPr>
        <p:spPr>
          <a:xfrm>
            <a:off x="4812833" y="1086402"/>
            <a:ext cx="1312209" cy="660876"/>
          </a:xfrm>
          <a:custGeom>
            <a:avLst/>
            <a:gdLst/>
            <a:ahLst/>
            <a:cxnLst/>
            <a:rect l="l" t="t" r="r" b="b"/>
            <a:pathLst>
              <a:path w="1312209" h="660876">
                <a:moveTo>
                  <a:pt x="0" y="0"/>
                </a:moveTo>
                <a:lnTo>
                  <a:pt x="1312210" y="0"/>
                </a:lnTo>
                <a:lnTo>
                  <a:pt x="1312210" y="660876"/>
                </a:lnTo>
                <a:lnTo>
                  <a:pt x="0" y="66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BB2BE4D2-7482-1056-5CFA-3E1E906D4656}"/>
              </a:ext>
            </a:extLst>
          </p:cNvPr>
          <p:cNvSpPr/>
          <p:nvPr/>
        </p:nvSpPr>
        <p:spPr>
          <a:xfrm>
            <a:off x="5087147" y="5712755"/>
            <a:ext cx="1059666" cy="1059666"/>
          </a:xfrm>
          <a:custGeom>
            <a:avLst/>
            <a:gdLst/>
            <a:ahLst/>
            <a:cxnLst/>
            <a:rect l="l" t="t" r="r" b="b"/>
            <a:pathLst>
              <a:path w="1059666" h="1059666">
                <a:moveTo>
                  <a:pt x="0" y="0"/>
                </a:moveTo>
                <a:lnTo>
                  <a:pt x="1059666" y="0"/>
                </a:lnTo>
                <a:lnTo>
                  <a:pt x="1059666" y="1059666"/>
                </a:lnTo>
                <a:lnTo>
                  <a:pt x="0" y="1059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5570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8">
            <a:extLst>
              <a:ext uri="{FF2B5EF4-FFF2-40B4-BE49-F238E27FC236}">
                <a16:creationId xmlns:a16="http://schemas.microsoft.com/office/drawing/2014/main" id="{1C13F86E-E845-0FC1-0861-A8D373C96457}"/>
              </a:ext>
            </a:extLst>
          </p:cNvPr>
          <p:cNvSpPr txBox="1"/>
          <p:nvPr/>
        </p:nvSpPr>
        <p:spPr>
          <a:xfrm>
            <a:off x="1525396" y="1943100"/>
            <a:ext cx="1523720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Structure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654152F6-E83B-C946-924D-E929328DD3EB}"/>
              </a:ext>
            </a:extLst>
          </p:cNvPr>
          <p:cNvSpPr txBox="1"/>
          <p:nvPr/>
        </p:nvSpPr>
        <p:spPr>
          <a:xfrm>
            <a:off x="4495800" y="4152900"/>
            <a:ext cx="9296400" cy="1771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Using Nested Dictionary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, with key is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category product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, and inside that there’s several key nested dictionary that contains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product id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item name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quantity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, and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unit price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FE848A56-BAE1-0D88-9CA6-7E828C22275A}"/>
              </a:ext>
            </a:extLst>
          </p:cNvPr>
          <p:cNvSpPr txBox="1"/>
          <p:nvPr/>
        </p:nvSpPr>
        <p:spPr>
          <a:xfrm>
            <a:off x="4495800" y="6210300"/>
            <a:ext cx="9296400" cy="874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For the value, 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 it sets in </a:t>
            </a:r>
            <a:r>
              <a:rPr lang="en-US" sz="2799" b="1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list </a:t>
            </a:r>
            <a:r>
              <a:rPr lang="en-US" sz="2799" dirty="0">
                <a:solidFill>
                  <a:srgbClr val="545454"/>
                </a:solidFill>
                <a:latin typeface="Montserrat" pitchFamily="2" charset="0"/>
                <a:ea typeface="Glacial Indifference"/>
                <a:cs typeface="Glacial Indifference"/>
                <a:sym typeface="Glacial Indifference"/>
              </a:rPr>
              <a:t>data types, to make it more easier to do indexing to access the data</a:t>
            </a:r>
          </a:p>
        </p:txBody>
      </p:sp>
    </p:spTree>
    <p:extLst>
      <p:ext uri="{BB962C8B-B14F-4D97-AF65-F5344CB8AC3E}">
        <p14:creationId xmlns:p14="http://schemas.microsoft.com/office/powerpoint/2010/main" val="1889953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2">
            <a:extLst>
              <a:ext uri="{FF2B5EF4-FFF2-40B4-BE49-F238E27FC236}">
                <a16:creationId xmlns:a16="http://schemas.microsoft.com/office/drawing/2014/main" id="{A47E37CC-59C4-EFC8-D62E-04C7C5A5079F}"/>
              </a:ext>
            </a:extLst>
          </p:cNvPr>
          <p:cNvSpPr txBox="1"/>
          <p:nvPr/>
        </p:nvSpPr>
        <p:spPr>
          <a:xfrm>
            <a:off x="1029927" y="1019175"/>
            <a:ext cx="4989873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Initial Store Data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C8E76C6-2B1B-C79E-FCF5-4E04C1328526}"/>
              </a:ext>
            </a:extLst>
          </p:cNvPr>
          <p:cNvSpPr txBox="1"/>
          <p:nvPr/>
        </p:nvSpPr>
        <p:spPr>
          <a:xfrm>
            <a:off x="12344400" y="2859683"/>
            <a:ext cx="4913673" cy="1997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Using Nested Dictionary, </a:t>
            </a:r>
            <a:r>
              <a:rPr lang="en-US" sz="16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Because it can simplified indexing to access several items, clear representation of each data relationship, and make it easier to read.</a:t>
            </a:r>
            <a:endParaRPr lang="en-US" sz="1600" b="1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97E5F1-2F46-F6B1-D524-CC3A83337FD0}"/>
              </a:ext>
            </a:extLst>
          </p:cNvPr>
          <p:cNvSpPr txBox="1"/>
          <p:nvPr/>
        </p:nvSpPr>
        <p:spPr>
          <a:xfrm>
            <a:off x="12344400" y="5036959"/>
            <a:ext cx="3290455" cy="2276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Key Dictionary: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Laptop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Monitor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Keyboard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Mouse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Headphones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671FFAE-BCF8-442C-AC49-5D21FFBAA973}"/>
              </a:ext>
            </a:extLst>
          </p:cNvPr>
          <p:cNvSpPr txBox="1"/>
          <p:nvPr/>
        </p:nvSpPr>
        <p:spPr>
          <a:xfrm>
            <a:off x="14801236" y="5036959"/>
            <a:ext cx="3290455" cy="2364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Key Nested Dictionary: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product_id</a:t>
            </a:r>
            <a:endParaRPr lang="en-US" sz="16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item_name</a:t>
            </a:r>
            <a:endParaRPr lang="en-US" sz="16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quantity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err="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unit_price</a:t>
            </a:r>
            <a:endParaRPr lang="en-US" sz="16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A062B2-71EC-F252-1691-5C738A59B8C2}"/>
              </a:ext>
            </a:extLst>
          </p:cNvPr>
          <p:cNvSpPr txBox="1"/>
          <p:nvPr/>
        </p:nvSpPr>
        <p:spPr>
          <a:xfrm>
            <a:off x="12344400" y="7581900"/>
            <a:ext cx="4913673" cy="1166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The value</a:t>
            </a:r>
            <a:r>
              <a:rPr lang="en-US" sz="16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that I used is a collection data type within a list, as it makes indexing easier to access the value.</a:t>
            </a:r>
            <a:endParaRPr lang="en-US" sz="16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2008476-B7B7-878C-B4FE-ED5EFC1A7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27" y="2040511"/>
            <a:ext cx="10562997" cy="72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454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927" y="1019175"/>
            <a:ext cx="876353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Main Program</a:t>
            </a:r>
          </a:p>
        </p:txBody>
      </p:sp>
      <p:sp>
        <p:nvSpPr>
          <p:cNvPr id="8" name="Freeform 8"/>
          <p:cNvSpPr/>
          <p:nvPr/>
        </p:nvSpPr>
        <p:spPr>
          <a:xfrm>
            <a:off x="1029927" y="2097533"/>
            <a:ext cx="8763536" cy="7394234"/>
          </a:xfrm>
          <a:custGeom>
            <a:avLst/>
            <a:gdLst/>
            <a:ahLst/>
            <a:cxnLst/>
            <a:rect l="l" t="t" r="r" b="b"/>
            <a:pathLst>
              <a:path w="8763536" h="7394234">
                <a:moveTo>
                  <a:pt x="0" y="0"/>
                </a:moveTo>
                <a:lnTo>
                  <a:pt x="8763536" y="0"/>
                </a:lnTo>
                <a:lnTo>
                  <a:pt x="8763536" y="7394233"/>
                </a:lnTo>
                <a:lnTo>
                  <a:pt x="0" y="7394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5A20C6-A91D-2640-3248-A55474AA36A9}"/>
              </a:ext>
            </a:extLst>
          </p:cNvPr>
          <p:cNvSpPr/>
          <p:nvPr/>
        </p:nvSpPr>
        <p:spPr>
          <a:xfrm flipV="1">
            <a:off x="2514600" y="4686300"/>
            <a:ext cx="4191000" cy="38100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20304-6FBC-BD1E-5D71-84A1B2B222A1}"/>
              </a:ext>
            </a:extLst>
          </p:cNvPr>
          <p:cNvSpPr txBox="1"/>
          <p:nvPr/>
        </p:nvSpPr>
        <p:spPr>
          <a:xfrm>
            <a:off x="10287000" y="4723933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Role Input,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Input can be Admin, User, or other (For Exit)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25579E-32D6-7CA5-0426-BBE04DF30485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05600" y="4876800"/>
            <a:ext cx="3581400" cy="10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DDA86E-8616-284F-B929-4F2B2CAFB507}"/>
              </a:ext>
            </a:extLst>
          </p:cNvPr>
          <p:cNvSpPr txBox="1"/>
          <p:nvPr/>
        </p:nvSpPr>
        <p:spPr>
          <a:xfrm>
            <a:off x="10287000" y="3243838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While True Loop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 keeps the program running in an infinite loop until it encounters a break statement.</a:t>
            </a:r>
            <a:endParaRPr lang="en-US" sz="1400" b="1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131B95-B513-0E02-1176-6CE8EDA72ED3}"/>
              </a:ext>
            </a:extLst>
          </p:cNvPr>
          <p:cNvSpPr/>
          <p:nvPr/>
        </p:nvSpPr>
        <p:spPr>
          <a:xfrm flipV="1">
            <a:off x="2209800" y="3391399"/>
            <a:ext cx="1143000" cy="2280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C24506-C0AC-FD0E-F801-14760C12D7A4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3352800" y="3505448"/>
            <a:ext cx="693420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FBEC618-1AEE-9FF2-EE53-1A3A4DC10EF5}"/>
              </a:ext>
            </a:extLst>
          </p:cNvPr>
          <p:cNvSpPr/>
          <p:nvPr/>
        </p:nvSpPr>
        <p:spPr>
          <a:xfrm flipV="1">
            <a:off x="2514600" y="6720734"/>
            <a:ext cx="5638800" cy="2232766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1F4C4B-9B6F-0B3E-5F6A-91B4687CAE62}"/>
              </a:ext>
            </a:extLst>
          </p:cNvPr>
          <p:cNvSpPr txBox="1"/>
          <p:nvPr/>
        </p:nvSpPr>
        <p:spPr>
          <a:xfrm>
            <a:off x="10287000" y="7252341"/>
            <a:ext cx="6705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Exit Condition,</a:t>
            </a:r>
          </a:p>
          <a:p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input is anything 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other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than 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“Admin” or “User”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the infinite loop. </a:t>
            </a:r>
          </a:p>
          <a:p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The program will ask for 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confirmation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before exiting to prevents accidental exits due to incorrect input.</a:t>
            </a:r>
            <a:endParaRPr lang="en-US" sz="14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7E82D1-D5D3-16D5-A5D5-252B1C3DC598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8153400" y="7837117"/>
            <a:ext cx="213360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80C224D-A34B-0137-35F1-FCEE1463A707}"/>
              </a:ext>
            </a:extLst>
          </p:cNvPr>
          <p:cNvSpPr/>
          <p:nvPr/>
        </p:nvSpPr>
        <p:spPr>
          <a:xfrm flipV="1">
            <a:off x="2514600" y="5143497"/>
            <a:ext cx="6705600" cy="6857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871F13-7317-DD53-A9AA-3427619CF072}"/>
              </a:ext>
            </a:extLst>
          </p:cNvPr>
          <p:cNvSpPr/>
          <p:nvPr/>
        </p:nvSpPr>
        <p:spPr>
          <a:xfrm flipV="1">
            <a:off x="2508250" y="5905493"/>
            <a:ext cx="6705600" cy="6857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256EC-6565-8126-FB8E-74123154EA5E}"/>
              </a:ext>
            </a:extLst>
          </p:cNvPr>
          <p:cNvSpPr txBox="1"/>
          <p:nvPr/>
        </p:nvSpPr>
        <p:spPr>
          <a:xfrm>
            <a:off x="10287000" y="5336170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Checking if Role matches “admin”,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Execute the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admin_program</a:t>
            </a:r>
            <a:endParaRPr lang="en-US" sz="1400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5A7C00-0A4F-DD98-9228-7B67725CC59D}"/>
              </a:ext>
            </a:extLst>
          </p:cNvPr>
          <p:cNvSpPr txBox="1"/>
          <p:nvPr/>
        </p:nvSpPr>
        <p:spPr>
          <a:xfrm>
            <a:off x="10287000" y="6089550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Checking if Role matches “user”,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Execute the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user_program</a:t>
            </a:r>
            <a:endParaRPr lang="en-US" sz="1400" dirty="0">
              <a:solidFill>
                <a:srgbClr val="000000"/>
              </a:solidFill>
              <a:latin typeface="Montserrat" pitchFamily="2" charset="0"/>
              <a:ea typeface="Now"/>
              <a:cs typeface="Now"/>
              <a:sym typeface="Now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087B89-4959-B3F3-A728-5431FDDE15A2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9220200" y="5486396"/>
            <a:ext cx="1066800" cy="366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FEF3C6-E8BD-C378-ACAB-DB63573B1B46}"/>
              </a:ext>
            </a:extLst>
          </p:cNvPr>
          <p:cNvCxnSpPr>
            <a:endCxn id="38" idx="1"/>
          </p:cNvCxnSpPr>
          <p:nvPr/>
        </p:nvCxnSpPr>
        <p:spPr>
          <a:xfrm flipV="1">
            <a:off x="9220200" y="6243439"/>
            <a:ext cx="1066800" cy="188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140BAE4F-980F-5D5A-15D8-3CCCD083B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1" y="1858265"/>
            <a:ext cx="7728240" cy="8360353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E9D17509-B8DF-5EAF-EB82-1DEF571008BF}"/>
              </a:ext>
            </a:extLst>
          </p:cNvPr>
          <p:cNvSpPr txBox="1"/>
          <p:nvPr/>
        </p:nvSpPr>
        <p:spPr>
          <a:xfrm>
            <a:off x="1029927" y="1019175"/>
            <a:ext cx="876353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Admin Program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61B69-19A1-E545-23C7-FB61BDABFF93}"/>
              </a:ext>
            </a:extLst>
          </p:cNvPr>
          <p:cNvSpPr/>
          <p:nvPr/>
        </p:nvSpPr>
        <p:spPr>
          <a:xfrm flipV="1">
            <a:off x="2349940" y="4453269"/>
            <a:ext cx="3425382" cy="228101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FE673-9FF5-ACBB-C59C-616FF9BC0AA1}"/>
              </a:ext>
            </a:extLst>
          </p:cNvPr>
          <p:cNvSpPr txBox="1"/>
          <p:nvPr/>
        </p:nvSpPr>
        <p:spPr>
          <a:xfrm>
            <a:off x="10286999" y="4410353"/>
            <a:ext cx="7474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Admin_num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Input,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Input can be 1-4 to run specific admin feature, or 0 to exit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327F21-71B8-43B4-AC05-D31D4FE0F86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775322" y="4564242"/>
            <a:ext cx="4511677" cy="307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F21FB6-38A8-C8C1-8749-B1B271EF23CD}"/>
              </a:ext>
            </a:extLst>
          </p:cNvPr>
          <p:cNvSpPr txBox="1"/>
          <p:nvPr/>
        </p:nvSpPr>
        <p:spPr>
          <a:xfrm>
            <a:off x="10287000" y="2892462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While Loop with Condition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 keeps the program running until the value counter = 3.</a:t>
            </a:r>
            <a:endParaRPr lang="en-US" sz="1400" b="1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68AA8A-9C6B-A579-F37A-E3217CF27EF8}"/>
              </a:ext>
            </a:extLst>
          </p:cNvPr>
          <p:cNvSpPr/>
          <p:nvPr/>
        </p:nvSpPr>
        <p:spPr>
          <a:xfrm flipV="1">
            <a:off x="2057400" y="3066215"/>
            <a:ext cx="1371600" cy="175714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9C090-3A60-2DF7-487E-6223EEC50C56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29000" y="3154072"/>
            <a:ext cx="685800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983DB5-3AC7-542B-88C1-FB8547D82955}"/>
              </a:ext>
            </a:extLst>
          </p:cNvPr>
          <p:cNvSpPr txBox="1"/>
          <p:nvPr/>
        </p:nvSpPr>
        <p:spPr>
          <a:xfrm>
            <a:off x="10286999" y="9092447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Exit Condition using counter,</a:t>
            </a:r>
          </a:p>
          <a:p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add the counter value into +1, whenever the condition is met</a:t>
            </a:r>
            <a:endParaRPr lang="en-US" sz="14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8AAB52-B163-4474-7EF6-751088A2CE3F}"/>
              </a:ext>
            </a:extLst>
          </p:cNvPr>
          <p:cNvSpPr/>
          <p:nvPr/>
        </p:nvSpPr>
        <p:spPr>
          <a:xfrm flipV="1">
            <a:off x="2349940" y="4681368"/>
            <a:ext cx="3282508" cy="766931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5B1CC1-BB19-4F71-7F86-B86750666BA5}"/>
              </a:ext>
            </a:extLst>
          </p:cNvPr>
          <p:cNvSpPr txBox="1"/>
          <p:nvPr/>
        </p:nvSpPr>
        <p:spPr>
          <a:xfrm>
            <a:off x="10287000" y="4917547"/>
            <a:ext cx="5518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Admin_num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= 1,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execute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display_data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C983B-9CCC-8369-60F5-BC04061E12F2}"/>
              </a:ext>
            </a:extLst>
          </p:cNvPr>
          <p:cNvSpPr txBox="1"/>
          <p:nvPr/>
        </p:nvSpPr>
        <p:spPr>
          <a:xfrm>
            <a:off x="10287000" y="5730665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Admin_num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= 2,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execute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add_data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function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9B1CFB-57BF-B5DB-C06B-848577342D92}"/>
              </a:ext>
            </a:extLst>
          </p:cNvPr>
          <p:cNvSpPr txBox="1"/>
          <p:nvPr/>
        </p:nvSpPr>
        <p:spPr>
          <a:xfrm>
            <a:off x="10287000" y="2370524"/>
            <a:ext cx="670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Initialize counter = 0</a:t>
            </a:r>
            <a:endParaRPr lang="en-US" sz="1400" b="1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672F8C-05D9-6CCC-C878-0DCCDB7E0E85}"/>
              </a:ext>
            </a:extLst>
          </p:cNvPr>
          <p:cNvSpPr/>
          <p:nvPr/>
        </p:nvSpPr>
        <p:spPr>
          <a:xfrm flipV="1">
            <a:off x="2057400" y="2893482"/>
            <a:ext cx="838200" cy="130579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8D6735-3269-A4DA-CFEB-5E5B91FA71B1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2895600" y="2524413"/>
            <a:ext cx="7391400" cy="434358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8271C90-9C6B-DEF5-3192-ED4073FDE94D}"/>
              </a:ext>
            </a:extLst>
          </p:cNvPr>
          <p:cNvSpPr/>
          <p:nvPr/>
        </p:nvSpPr>
        <p:spPr>
          <a:xfrm flipV="1">
            <a:off x="2356292" y="5567980"/>
            <a:ext cx="3282508" cy="751277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00EAF1-9CAD-9301-06F9-BD8BF0CA89DC}"/>
              </a:ext>
            </a:extLst>
          </p:cNvPr>
          <p:cNvSpPr/>
          <p:nvPr/>
        </p:nvSpPr>
        <p:spPr>
          <a:xfrm flipV="1">
            <a:off x="2356292" y="6438939"/>
            <a:ext cx="3425383" cy="799107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1FEFA4-51CC-52F4-7FA7-9CE0D1FD207D}"/>
              </a:ext>
            </a:extLst>
          </p:cNvPr>
          <p:cNvSpPr/>
          <p:nvPr/>
        </p:nvSpPr>
        <p:spPr>
          <a:xfrm flipV="1">
            <a:off x="2349940" y="7314154"/>
            <a:ext cx="3425383" cy="777148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A424E9-9614-191C-7C84-0505E97EE897}"/>
              </a:ext>
            </a:extLst>
          </p:cNvPr>
          <p:cNvSpPr/>
          <p:nvPr/>
        </p:nvSpPr>
        <p:spPr>
          <a:xfrm flipV="1">
            <a:off x="2349941" y="8179764"/>
            <a:ext cx="3425383" cy="777148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57B9E9-10E8-EDC5-AD0B-0BF1F475B4C3}"/>
              </a:ext>
            </a:extLst>
          </p:cNvPr>
          <p:cNvSpPr/>
          <p:nvPr/>
        </p:nvSpPr>
        <p:spPr>
          <a:xfrm flipV="1">
            <a:off x="2351971" y="8965483"/>
            <a:ext cx="5649029" cy="777149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9EB7A0-721A-4B1A-A91B-5143338015F6}"/>
              </a:ext>
            </a:extLst>
          </p:cNvPr>
          <p:cNvSpPr txBox="1"/>
          <p:nvPr/>
        </p:nvSpPr>
        <p:spPr>
          <a:xfrm>
            <a:off x="10287000" y="6569475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Admin_num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= 3,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execute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update_data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function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914F81-E004-8153-60E6-96B3996100EB}"/>
              </a:ext>
            </a:extLst>
          </p:cNvPr>
          <p:cNvSpPr txBox="1"/>
          <p:nvPr/>
        </p:nvSpPr>
        <p:spPr>
          <a:xfrm>
            <a:off x="10287000" y="7544462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Admin_num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= 4,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execute </a:t>
            </a:r>
            <a:r>
              <a:rPr lang="en-US" sz="1400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delete_data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function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A6D108-FF38-4BBC-55C8-03E8B2E7B987}"/>
              </a:ext>
            </a:extLst>
          </p:cNvPr>
          <p:cNvSpPr txBox="1"/>
          <p:nvPr/>
        </p:nvSpPr>
        <p:spPr>
          <a:xfrm>
            <a:off x="10287000" y="8398987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Admin_num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= 0,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instantly break the while loop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11AD85-DC0E-203C-3908-DECD41E15846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5632448" y="5064833"/>
            <a:ext cx="4654552" cy="660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F908E0-357C-8187-43AF-A8C139BC8D12}"/>
              </a:ext>
            </a:extLst>
          </p:cNvPr>
          <p:cNvCxnSpPr>
            <a:endCxn id="22" idx="1"/>
          </p:cNvCxnSpPr>
          <p:nvPr/>
        </p:nvCxnSpPr>
        <p:spPr>
          <a:xfrm>
            <a:off x="5638800" y="5883609"/>
            <a:ext cx="4648200" cy="94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6BBD62B-D7EB-9FCC-6BFB-C005D06C95B5}"/>
              </a:ext>
            </a:extLst>
          </p:cNvPr>
          <p:cNvCxnSpPr>
            <a:endCxn id="49" idx="1"/>
          </p:cNvCxnSpPr>
          <p:nvPr/>
        </p:nvCxnSpPr>
        <p:spPr>
          <a:xfrm>
            <a:off x="5781675" y="6723224"/>
            <a:ext cx="4505325" cy="14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9FDF2B6-DD9C-DBF4-3C4D-90D0DBF76CAB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5775323" y="7698351"/>
            <a:ext cx="4511677" cy="437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63697F-0CCE-86A5-4283-3ED7449284E8}"/>
              </a:ext>
            </a:extLst>
          </p:cNvPr>
          <p:cNvCxnSpPr>
            <a:cxnSpLocks/>
            <a:stCxn id="46" idx="3"/>
            <a:endCxn id="51" idx="1"/>
          </p:cNvCxnSpPr>
          <p:nvPr/>
        </p:nvCxnSpPr>
        <p:spPr>
          <a:xfrm flipV="1">
            <a:off x="5775324" y="8552876"/>
            <a:ext cx="4511676" cy="1546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AFFE070-2211-7455-BDF0-D2C420D4264A}"/>
              </a:ext>
            </a:extLst>
          </p:cNvPr>
          <p:cNvCxnSpPr>
            <a:cxnSpLocks/>
            <a:stCxn id="48" idx="3"/>
            <a:endCxn id="17" idx="1"/>
          </p:cNvCxnSpPr>
          <p:nvPr/>
        </p:nvCxnSpPr>
        <p:spPr>
          <a:xfrm>
            <a:off x="8001000" y="9354057"/>
            <a:ext cx="2285999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28700" y="1899107"/>
            <a:ext cx="8450377" cy="7943355"/>
          </a:xfrm>
          <a:custGeom>
            <a:avLst/>
            <a:gdLst/>
            <a:ahLst/>
            <a:cxnLst/>
            <a:rect l="l" t="t" r="r" b="b"/>
            <a:pathLst>
              <a:path w="8450377" h="7943355">
                <a:moveTo>
                  <a:pt x="0" y="0"/>
                </a:moveTo>
                <a:lnTo>
                  <a:pt x="8450377" y="0"/>
                </a:lnTo>
                <a:lnTo>
                  <a:pt x="8450377" y="7943355"/>
                </a:lnTo>
                <a:lnTo>
                  <a:pt x="0" y="794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82FF6-6F44-C1E9-963D-21A2F67158DA}"/>
              </a:ext>
            </a:extLst>
          </p:cNvPr>
          <p:cNvSpPr/>
          <p:nvPr/>
        </p:nvSpPr>
        <p:spPr>
          <a:xfrm flipV="1">
            <a:off x="2808728" y="4800574"/>
            <a:ext cx="4430271" cy="228101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11C5B-9692-0528-1F6F-ABEFF9120F1C}"/>
              </a:ext>
            </a:extLst>
          </p:cNvPr>
          <p:cNvSpPr txBox="1"/>
          <p:nvPr/>
        </p:nvSpPr>
        <p:spPr>
          <a:xfrm>
            <a:off x="10287000" y="4760735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User_num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Input,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Input can be 1-2 to run specific admin feature, or 0 to exit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F62B40-2AAF-73BB-E221-E7AD8530A2B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238999" y="4914624"/>
            <a:ext cx="30480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154ECF-728A-6BA3-8D8F-23BAD8173FDF}"/>
              </a:ext>
            </a:extLst>
          </p:cNvPr>
          <p:cNvSpPr txBox="1"/>
          <p:nvPr/>
        </p:nvSpPr>
        <p:spPr>
          <a:xfrm>
            <a:off x="10287000" y="3253935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While Loop with Condition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, keeps the program running until the value counter = 3.</a:t>
            </a:r>
            <a:endParaRPr lang="en-US" sz="1400" b="1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805904-D9B2-E8D5-138E-D3D30D533F10}"/>
              </a:ext>
            </a:extLst>
          </p:cNvPr>
          <p:cNvSpPr/>
          <p:nvPr/>
        </p:nvSpPr>
        <p:spPr>
          <a:xfrm flipV="1">
            <a:off x="2411810" y="3427686"/>
            <a:ext cx="1855390" cy="228101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D568D2-F94C-AAB4-B3D6-E7E5A3282B5B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4267200" y="3515545"/>
            <a:ext cx="6019800" cy="2619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D5D91E-15D5-6694-044C-BBBA1B2627C4}"/>
              </a:ext>
            </a:extLst>
          </p:cNvPr>
          <p:cNvSpPr txBox="1"/>
          <p:nvPr/>
        </p:nvSpPr>
        <p:spPr>
          <a:xfrm>
            <a:off x="10287000" y="8419383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Exit Condition using counter,</a:t>
            </a:r>
          </a:p>
          <a:p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add the counter value into +1, whenever the condition is met</a:t>
            </a:r>
            <a:endParaRPr lang="en-US" sz="1400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BF111B-83FA-317C-A161-2A4A839415CC}"/>
              </a:ext>
            </a:extLst>
          </p:cNvPr>
          <p:cNvSpPr/>
          <p:nvPr/>
        </p:nvSpPr>
        <p:spPr>
          <a:xfrm flipV="1">
            <a:off x="2737292" y="5262605"/>
            <a:ext cx="3968308" cy="75830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D097D-56E8-CB1D-FDDD-49102C2CD2F3}"/>
              </a:ext>
            </a:extLst>
          </p:cNvPr>
          <p:cNvSpPr txBox="1"/>
          <p:nvPr/>
        </p:nvSpPr>
        <p:spPr>
          <a:xfrm>
            <a:off x="10267950" y="5734690"/>
            <a:ext cx="5518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User_num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= 1,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execute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display_data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04CCA8-DC64-8E1D-985D-D551E534E6E5}"/>
              </a:ext>
            </a:extLst>
          </p:cNvPr>
          <p:cNvSpPr txBox="1"/>
          <p:nvPr/>
        </p:nvSpPr>
        <p:spPr>
          <a:xfrm>
            <a:off x="10287000" y="6615213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User_num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= 2,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execute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buy_products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function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47208-81DC-A8EB-8934-9EC2806EEC29}"/>
              </a:ext>
            </a:extLst>
          </p:cNvPr>
          <p:cNvSpPr txBox="1"/>
          <p:nvPr/>
        </p:nvSpPr>
        <p:spPr>
          <a:xfrm>
            <a:off x="10267950" y="2542053"/>
            <a:ext cx="670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Initialize counter = 0</a:t>
            </a:r>
            <a:endParaRPr lang="en-US" sz="1400" b="1" dirty="0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CAA71C-3B7A-42A6-34B1-69FFDA310AA0}"/>
              </a:ext>
            </a:extLst>
          </p:cNvPr>
          <p:cNvSpPr/>
          <p:nvPr/>
        </p:nvSpPr>
        <p:spPr>
          <a:xfrm flipV="1">
            <a:off x="2413794" y="3224862"/>
            <a:ext cx="1091405" cy="1607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2" name="Straight Arrow Connector 34">
            <a:extLst>
              <a:ext uri="{FF2B5EF4-FFF2-40B4-BE49-F238E27FC236}">
                <a16:creationId xmlns:a16="http://schemas.microsoft.com/office/drawing/2014/main" id="{9D912E11-A2C6-D9DB-A58A-538C7A45B880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3505199" y="2695942"/>
            <a:ext cx="6762751" cy="60931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521B7DB-F2B4-A975-782E-B40B014D83B6}"/>
              </a:ext>
            </a:extLst>
          </p:cNvPr>
          <p:cNvSpPr/>
          <p:nvPr/>
        </p:nvSpPr>
        <p:spPr>
          <a:xfrm flipV="1">
            <a:off x="2737292" y="6419728"/>
            <a:ext cx="3968308" cy="698748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A9D261-80D6-53C7-F157-9C101F854443}"/>
              </a:ext>
            </a:extLst>
          </p:cNvPr>
          <p:cNvSpPr/>
          <p:nvPr/>
        </p:nvSpPr>
        <p:spPr>
          <a:xfrm flipV="1">
            <a:off x="2737292" y="7309886"/>
            <a:ext cx="3425383" cy="698748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ED359B-FD82-D932-C405-2928810476E8}"/>
              </a:ext>
            </a:extLst>
          </p:cNvPr>
          <p:cNvSpPr/>
          <p:nvPr/>
        </p:nvSpPr>
        <p:spPr>
          <a:xfrm flipV="1">
            <a:off x="2737292" y="8142390"/>
            <a:ext cx="6025708" cy="1077725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B3771B-5049-3792-C84F-87CE6339DE86}"/>
              </a:ext>
            </a:extLst>
          </p:cNvPr>
          <p:cNvSpPr txBox="1"/>
          <p:nvPr/>
        </p:nvSpPr>
        <p:spPr>
          <a:xfrm>
            <a:off x="10287000" y="7517298"/>
            <a:ext cx="716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If the </a:t>
            </a:r>
            <a:r>
              <a:rPr lang="en-US" sz="1400" b="1" dirty="0" err="1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User_num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 = 0, </a:t>
            </a:r>
            <a:r>
              <a:rPr lang="en-US" sz="1400" dirty="0">
                <a:solidFill>
                  <a:srgbClr val="000000"/>
                </a:solidFill>
                <a:latin typeface="Montserrat" pitchFamily="2" charset="0"/>
                <a:ea typeface="Now"/>
                <a:cs typeface="Now"/>
                <a:sym typeface="Now"/>
              </a:rPr>
              <a:t>It will instantly break the while loop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92FE84-3976-82BA-8199-B29A5956AF8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05600" y="5641755"/>
            <a:ext cx="3562350" cy="246824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FD3AC2-D0B5-21C8-B4FF-487D3294B152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6162675" y="7659260"/>
            <a:ext cx="4124325" cy="1192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55A93B-DC11-0D42-A7E0-18E4909E3CB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 flipV="1">
            <a:off x="8763000" y="8680993"/>
            <a:ext cx="1524000" cy="25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FEE000-8A71-2381-3356-D753B205FF6E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>
            <a:off x="6705600" y="6769102"/>
            <a:ext cx="35814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2">
            <a:extLst>
              <a:ext uri="{FF2B5EF4-FFF2-40B4-BE49-F238E27FC236}">
                <a16:creationId xmlns:a16="http://schemas.microsoft.com/office/drawing/2014/main" id="{780F71C6-7220-7FB7-716E-0C44646928C0}"/>
              </a:ext>
            </a:extLst>
          </p:cNvPr>
          <p:cNvSpPr txBox="1"/>
          <p:nvPr/>
        </p:nvSpPr>
        <p:spPr>
          <a:xfrm>
            <a:off x="1029927" y="1019175"/>
            <a:ext cx="8763536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Program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1497</Words>
  <Application>Microsoft Office PowerPoint</Application>
  <PresentationFormat>Custom</PresentationFormat>
  <Paragraphs>169</Paragraphs>
  <Slides>19</Slides>
  <Notes>1</Notes>
  <HiddenSlides>13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Montserrat Black</vt:lpstr>
      <vt:lpstr>Arial</vt:lpstr>
      <vt:lpstr>Montserrat Classic Bold</vt:lpstr>
      <vt:lpstr>Glacial Indifference</vt:lpstr>
      <vt:lpstr>Wingdings</vt:lpstr>
      <vt:lpstr>Oswald Bold</vt:lpstr>
      <vt:lpstr>League Spartan</vt:lpstr>
      <vt:lpstr>Calibri</vt:lpstr>
      <vt:lpstr>Glacial Indifference Bold</vt:lpstr>
      <vt:lpstr>Montserrat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cp:lastModifiedBy>Kevin Rio Harristyando</cp:lastModifiedBy>
  <cp:revision>7</cp:revision>
  <dcterms:created xsi:type="dcterms:W3CDTF">2006-08-16T00:00:00Z</dcterms:created>
  <dcterms:modified xsi:type="dcterms:W3CDTF">2024-09-23T15:08:18Z</dcterms:modified>
  <dc:identifier>DAGRZy2etn8</dc:identifier>
</cp:coreProperties>
</file>